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a:r>
              <a:t>Let us first introduce The Importance of Quality Data in Large Language Models, </a:t>
            </a:r>
          </a:p>
          <a:p>
            <a:pPr/>
            <a:r>
              <a:t>First, a basic argument is that LLM Training requires high quality data, for example, here we have two code snippets. The left one can provide more meaningful knowledge,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p>
            <a:pPr/>
            <a:r>
              <a:t>In order to implement the data estimation. We used a basic metric called PPL. Here is its computation details. Before introducing PPL, let me first introduce NLL. This NLL is widely used in language model tracing and have been proven to be the existing best choice for training. In detail, NLL corresponds to the LLM model’s prediction probability over a word or phrase given their contexts. If the dataset set itself indicates a certain type of LLM ability, such as multi-round conversation, instruction following, math problem solving, role-playing, then NLL on those datasets can provide quantitative metrics to reflect those abilities. The key idea behind NLL, is that generation ability is positively correlated with prediction ability.</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Shape 255"/>
          <p:cNvSpPr/>
          <p:nvPr>
            <p:ph type="sldImg"/>
          </p:nvPr>
        </p:nvSpPr>
        <p:spPr>
          <a:prstGeom prst="rect">
            <a:avLst/>
          </a:prstGeom>
        </p:spPr>
        <p:txBody>
          <a:bodyPr/>
          <a:lstStyle/>
          <a:p>
            <a:pPr/>
          </a:p>
        </p:txBody>
      </p:sp>
      <p:sp>
        <p:nvSpPr>
          <p:cNvPr id="256" name="Shape 256"/>
          <p:cNvSpPr/>
          <p:nvPr>
            <p:ph type="body" sz="quarter" idx="1"/>
          </p:nvPr>
        </p:nvSpPr>
        <p:spPr>
          <a:prstGeom prst="rect">
            <a:avLst/>
          </a:prstGeom>
        </p:spPr>
        <p:txBody>
          <a:bodyPr/>
          <a:lstStyle/>
          <a:p>
            <a:pPr/>
            <a:r>
              <a:t>Nevertheless, in order to balance the impact of sentence length, previous researchers introduce PPL metric. Compared with NLL, this metrics depends on the lengths of the tokenized sequences by normalizing with sentence lengths. All these probabilities are output from a specific large language models. The reason is, we argue a well trained large language models can already provide great estimation of datas.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Shape 262"/>
          <p:cNvSpPr/>
          <p:nvPr>
            <p:ph type="sldImg"/>
          </p:nvPr>
        </p:nvSpPr>
        <p:spPr>
          <a:prstGeom prst="rect">
            <a:avLst/>
          </a:prstGeom>
        </p:spPr>
        <p:txBody>
          <a:bodyPr/>
          <a:lstStyle/>
          <a:p>
            <a:pPr/>
          </a:p>
        </p:txBody>
      </p:sp>
      <p:sp>
        <p:nvSpPr>
          <p:cNvPr id="263" name="Shape 263"/>
          <p:cNvSpPr/>
          <p:nvPr>
            <p:ph type="body" sz="quarter" idx="1"/>
          </p:nvPr>
        </p:nvSpPr>
        <p:spPr>
          <a:prstGeom prst="rect">
            <a:avLst/>
          </a:prstGeom>
        </p:spPr>
        <p:txBody>
          <a:bodyPr/>
          <a:lstStyle/>
          <a:p>
            <a:pPr/>
            <a:r>
              <a:t>Besides PPL, we argue to use training dynamics to estimate the data quality. It is a by-product of training and can dynamically reflect the model’s quality. In detail, for each data example, we compute the change of PPL across different epochs or steps of training.  For training dynamics, it is first introduced in classification style models and datasets. Here, we adapt it to our text-generation scenario with perplexity. We define confidence as the mean of model perplexity across checkpoints in different steps.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Shape 272"/>
          <p:cNvSpPr/>
          <p:nvPr>
            <p:ph type="sldImg"/>
          </p:nvPr>
        </p:nvSpPr>
        <p:spPr>
          <a:prstGeom prst="rect">
            <a:avLst/>
          </a:prstGeom>
        </p:spPr>
        <p:txBody>
          <a:bodyPr/>
          <a:lstStyle/>
          <a:p>
            <a:pPr/>
          </a:p>
        </p:txBody>
      </p:sp>
      <p:sp>
        <p:nvSpPr>
          <p:cNvPr id="273" name="Shape 273"/>
          <p:cNvSpPr/>
          <p:nvPr>
            <p:ph type="body" sz="quarter" idx="1"/>
          </p:nvPr>
        </p:nvSpPr>
        <p:spPr>
          <a:prstGeom prst="rect">
            <a:avLst/>
          </a:prstGeom>
        </p:spPr>
        <p:txBody>
          <a:bodyPr/>
          <a:lstStyle/>
          <a:p>
            <a:pPr/>
            <a:r>
              <a:t>We define variability as the standard deviation of model perplexity across checkpoints in different steps.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Shape 283"/>
          <p:cNvSpPr/>
          <p:nvPr>
            <p:ph type="sldImg"/>
          </p:nvPr>
        </p:nvSpPr>
        <p:spPr>
          <a:prstGeom prst="rect">
            <a:avLst/>
          </a:prstGeom>
        </p:spPr>
        <p:txBody>
          <a:bodyPr/>
          <a:lstStyle/>
          <a:p>
            <a:pPr/>
          </a:p>
        </p:txBody>
      </p:sp>
      <p:sp>
        <p:nvSpPr>
          <p:cNvPr id="284" name="Shape 284"/>
          <p:cNvSpPr/>
          <p:nvPr>
            <p:ph type="body" sz="quarter" idx="1"/>
          </p:nvPr>
        </p:nvSpPr>
        <p:spPr>
          <a:prstGeom prst="rect">
            <a:avLst/>
          </a:prstGeom>
        </p:spPr>
        <p:txBody>
          <a:bodyPr/>
          <a:lstStyle/>
          <a:p>
            <a:pPr/>
            <a:r>
              <a:t>Here is a visualization of the training examples using confidence and variability. We can make use of Variability or confidence to make different estimation metrics.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Shape 296"/>
          <p:cNvSpPr/>
          <p:nvPr>
            <p:ph type="sldImg"/>
          </p:nvPr>
        </p:nvSpPr>
        <p:spPr>
          <a:prstGeom prst="rect">
            <a:avLst/>
          </a:prstGeom>
        </p:spPr>
        <p:txBody>
          <a:bodyPr/>
          <a:lstStyle/>
          <a:p>
            <a:pPr/>
          </a:p>
        </p:txBody>
      </p:sp>
      <p:sp>
        <p:nvSpPr>
          <p:cNvPr id="297" name="Shape 297"/>
          <p:cNvSpPr/>
          <p:nvPr>
            <p:ph type="body" sz="quarter" idx="1"/>
          </p:nvPr>
        </p:nvSpPr>
        <p:spPr>
          <a:prstGeom prst="rect">
            <a:avLst/>
          </a:prstGeom>
        </p:spPr>
        <p:txBody>
          <a:bodyPr/>
          <a:lstStyle/>
          <a:p>
            <a:pPr/>
            <a:r>
              <a:t>Here, in order to reduce the training time, we choose to do continues training from GPT2’s base and large model. They have about 100M and 700M parameters. GPT2 is a typical transformer-based decoder-only language model. It’s architecture is consistent with all the recent popular GPT-style models and is very suitable for research verification.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Shape 306"/>
          <p:cNvSpPr/>
          <p:nvPr>
            <p:ph type="sldImg"/>
          </p:nvPr>
        </p:nvSpPr>
        <p:spPr>
          <a:prstGeom prst="rect">
            <a:avLst/>
          </a:prstGeom>
        </p:spPr>
        <p:txBody>
          <a:bodyPr/>
          <a:lstStyle/>
          <a:p>
            <a:pPr/>
          </a:p>
        </p:txBody>
      </p:sp>
      <p:sp>
        <p:nvSpPr>
          <p:cNvPr id="307" name="Shape 307"/>
          <p:cNvSpPr/>
          <p:nvPr>
            <p:ph type="body" sz="quarter" idx="1"/>
          </p:nvPr>
        </p:nvSpPr>
        <p:spPr>
          <a:prstGeom prst="rect">
            <a:avLst/>
          </a:prstGeom>
        </p:spPr>
        <p:txBody>
          <a:bodyPr/>
          <a:lstStyle/>
          <a:p>
            <a:pPr/>
            <a:r>
              <a:t>Since computing PPL for billions of tokens text datasets is extremely time-consuming. We first benchmark the time-cost for compute PPL for 1 Bilion token text examples (like about 3GB text). We can find that as scoring model scales, the time increases a lot. We made some initial exploration for accelerating computation. Half batch means using half of the maximum batch size a A100-40G GPU can hold. Flash attention is an optimized version of transformer computation.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Here is a work from Microsoft Research. They compared the relation between data quantity and quality. Based on this table, they argued that the 7 Billion high-quality data generated from GPT-4 can make a smaller size model perform better than larger model trained with noisy data. In conclusion, it is very important for us to get a large amount of high-quality data for language model pertaining.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There are many challenges for implementing data selection for Large Language Models’ training data. The computational scalability is the most significant one to handle. Here we can see, with the explosive development of language models, it becomes larger and larger. According to OpenAI’s scaling law, we can find that the high-quality training data should also scales in similar speed. As the right figure shows, we can find that the requirement for data is also increasing in an unreasonable speed. This poses the chanllenge to finish data quality estimation in a given computation budget.  In conclusion, we need a scalable data selection method.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Also, since Since we need a large amounts of data, all the existing LLM Training data asks for scraping web data from the Internet. </a:t>
            </a:r>
          </a:p>
          <a:p>
            <a:pPr/>
            <a:r>
              <a:t>These web data varies a lot in both contents and formats. These web data varies a lot in both contents and formats. It is very time consuming and difficulty to maintain a group of rule-base heuristics to filter all these web texts. Thus, we need a automatic data selection method.</a:t>
            </a:r>
          </a:p>
          <a:p>
            <a:pPr/>
          </a:p>
          <a:p>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In method part, I am going to describe the whole process of ranking and pruning datasets.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First, given a training dataset, we will first implement estimation of each sample. In detail, we will compute a quality score for each example with a specific metric. Next, based on the scores of each example, we can get the rank of all these models. Thus, we can find the data with lower scores. We pick these data example and formalize the so called “head” part of the data. Similar, we can pick the middle part and tail part.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r>
              <a:t>Next, based on the scores of each example, we can get the rank of all these models. Thus, we can find the data with lower scores. We pick these data example and formalize the so called “head” part of the data. Similar, we can pick the middle part and tail part.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Shape 222"/>
          <p:cNvSpPr/>
          <p:nvPr>
            <p:ph type="sldImg"/>
          </p:nvPr>
        </p:nvSpPr>
        <p:spPr>
          <a:prstGeom prst="rect">
            <a:avLst/>
          </a:prstGeom>
        </p:spPr>
        <p:txBody>
          <a:bodyPr/>
          <a:lstStyle/>
          <a:p>
            <a:pPr/>
          </a:p>
        </p:txBody>
      </p:sp>
      <p:sp>
        <p:nvSpPr>
          <p:cNvPr id="223" name="Shape 223"/>
          <p:cNvSpPr/>
          <p:nvPr>
            <p:ph type="body" sz="quarter" idx="1"/>
          </p:nvPr>
        </p:nvSpPr>
        <p:spPr>
          <a:prstGeom prst="rect">
            <a:avLst/>
          </a:prstGeom>
        </p:spPr>
        <p:txBody>
          <a:bodyPr/>
          <a:lstStyle/>
          <a:p>
            <a:pPr/>
            <a:r>
              <a:t>In the next step, based on the previous mentioned head, middle, tail splits concepts, we can adjust there portions in the whole sets to get different subset of datasets. In other words, we can select a subset of data based on the previous ranking results.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Shape 229"/>
          <p:cNvSpPr/>
          <p:nvPr>
            <p:ph type="sldImg"/>
          </p:nvPr>
        </p:nvSpPr>
        <p:spPr>
          <a:prstGeom prst="rect">
            <a:avLst/>
          </a:prstGeom>
        </p:spPr>
        <p:txBody>
          <a:bodyPr/>
          <a:lstStyle/>
          <a:p>
            <a:pPr/>
          </a:p>
        </p:txBody>
      </p:sp>
      <p:sp>
        <p:nvSpPr>
          <p:cNvPr id="230" name="Shape 230"/>
          <p:cNvSpPr/>
          <p:nvPr>
            <p:ph type="body" sz="quarter" idx="1"/>
          </p:nvPr>
        </p:nvSpPr>
        <p:spPr>
          <a:prstGeom prst="rect">
            <a:avLst/>
          </a:prstGeom>
        </p:spPr>
        <p:txBody>
          <a:bodyPr/>
          <a:lstStyle/>
          <a:p>
            <a:pPr/>
            <a:r>
              <a:t>Finally, give the selected data, we need to know its real quality. Unfornately, we can not have a reliable metric to estimate the selection results without training. The only choice is to really use the selected data to train a model. If the model has better performance, we argue the correspond data is better.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标题">
    <p:spTree>
      <p:nvGrpSpPr>
        <p:cNvPr id="1" name=""/>
        <p:cNvGrpSpPr/>
        <p:nvPr/>
      </p:nvGrpSpPr>
      <p:grpSpPr>
        <a:xfrm>
          <a:off x="0" y="0"/>
          <a:ext cx="0" cy="0"/>
          <a:chOff x="0" y="0"/>
          <a:chExt cx="0" cy="0"/>
        </a:xfrm>
      </p:grpSpPr>
      <p:sp>
        <p:nvSpPr>
          <p:cNvPr id="11" name="作者和日期"/>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701675">
              <a:lnSpc>
                <a:spcPct val="100000"/>
              </a:lnSpc>
              <a:spcBef>
                <a:spcPts val="0"/>
              </a:spcBef>
              <a:buSzTx/>
              <a:buNone/>
              <a:defRPr b="1" sz="3060"/>
            </a:lvl1pPr>
          </a:lstStyle>
          <a:p>
            <a:pPr/>
            <a:r>
              <a:t>作者和日期</a:t>
            </a:r>
          </a:p>
        </p:txBody>
      </p:sp>
      <p:sp>
        <p:nvSpPr>
          <p:cNvPr id="12" name="演示文稿标题"/>
          <p:cNvSpPr txBox="1"/>
          <p:nvPr>
            <p:ph type="title" hasCustomPrompt="1"/>
          </p:nvPr>
        </p:nvSpPr>
        <p:spPr>
          <a:xfrm>
            <a:off x="1206496" y="2574991"/>
            <a:ext cx="21971004" cy="4648201"/>
          </a:xfrm>
          <a:prstGeom prst="rect">
            <a:avLst/>
          </a:prstGeom>
        </p:spPr>
        <p:txBody>
          <a:bodyPr anchor="b"/>
          <a:lstStyle>
            <a:lvl1pPr>
              <a:defRPr spc="-232" sz="11600"/>
            </a:lvl1pPr>
          </a:lstStyle>
          <a:p>
            <a:pPr/>
            <a:r>
              <a:t>演示文稿标题</a:t>
            </a:r>
          </a:p>
        </p:txBody>
      </p:sp>
      <p:sp>
        <p:nvSpPr>
          <p:cNvPr id="13" name="正文级别 1…"/>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演示文稿副标题</a:t>
            </a:r>
          </a:p>
          <a:p>
            <a:pPr lvl="1"/>
            <a:r>
              <a:t/>
            </a:r>
          </a:p>
          <a:p>
            <a:pPr lvl="2"/>
            <a:r>
              <a:t/>
            </a:r>
          </a:p>
          <a:p>
            <a:pPr lvl="3"/>
            <a:r>
              <a:t/>
            </a:r>
          </a:p>
          <a:p>
            <a:pPr lvl="4"/>
            <a:r>
              <a:t/>
            </a:r>
          </a:p>
        </p:txBody>
      </p:sp>
      <p:sp>
        <p:nvSpPr>
          <p:cNvPr id="1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说明">
    <p:spTree>
      <p:nvGrpSpPr>
        <p:cNvPr id="1" name=""/>
        <p:cNvGrpSpPr/>
        <p:nvPr/>
      </p:nvGrpSpPr>
      <p:grpSpPr>
        <a:xfrm>
          <a:off x="0" y="0"/>
          <a:ext cx="0" cy="0"/>
          <a:chOff x="0" y="0"/>
          <a:chExt cx="0" cy="0"/>
        </a:xfrm>
      </p:grpSpPr>
      <p:sp>
        <p:nvSpPr>
          <p:cNvPr id="98" name="正文级别 1…"/>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说明</a:t>
            </a:r>
          </a:p>
          <a:p>
            <a:pPr lvl="1"/>
            <a:r>
              <a:t/>
            </a:r>
          </a:p>
          <a:p>
            <a:pPr lvl="2"/>
            <a:r>
              <a:t/>
            </a:r>
          </a:p>
          <a:p>
            <a:pPr lvl="3"/>
            <a:r>
              <a:t/>
            </a:r>
          </a:p>
          <a:p>
            <a:pPr lvl="4"/>
            <a:r>
              <a:t/>
            </a:r>
          </a:p>
        </p:txBody>
      </p:sp>
      <p:sp>
        <p:nvSpPr>
          <p:cNvPr id="99"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显著事实">
    <p:spTree>
      <p:nvGrpSpPr>
        <p:cNvPr id="1" name=""/>
        <p:cNvGrpSpPr/>
        <p:nvPr/>
      </p:nvGrpSpPr>
      <p:grpSpPr>
        <a:xfrm>
          <a:off x="0" y="0"/>
          <a:ext cx="0" cy="0"/>
          <a:chOff x="0" y="0"/>
          <a:chExt cx="0" cy="0"/>
        </a:xfrm>
      </p:grpSpPr>
      <p:sp>
        <p:nvSpPr>
          <p:cNvPr id="106" name="正文级别 1…"/>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事实信息"/>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726440">
              <a:lnSpc>
                <a:spcPct val="100000"/>
              </a:lnSpc>
              <a:spcBef>
                <a:spcPts val="0"/>
              </a:spcBef>
              <a:buSzTx/>
              <a:buNone/>
              <a:defRPr b="1" sz="4840"/>
            </a:lvl1pPr>
          </a:lstStyle>
          <a:p>
            <a:pPr/>
            <a:r>
              <a:t>事实信息</a:t>
            </a:r>
          </a:p>
        </p:txBody>
      </p:sp>
      <p:sp>
        <p:nvSpPr>
          <p:cNvPr id="108"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引文">
    <p:spTree>
      <p:nvGrpSpPr>
        <p:cNvPr id="1" name=""/>
        <p:cNvGrpSpPr/>
        <p:nvPr/>
      </p:nvGrpSpPr>
      <p:grpSpPr>
        <a:xfrm>
          <a:off x="0" y="0"/>
          <a:ext cx="0" cy="0"/>
          <a:chOff x="0" y="0"/>
          <a:chExt cx="0" cy="0"/>
        </a:xfrm>
      </p:grpSpPr>
      <p:sp>
        <p:nvSpPr>
          <p:cNvPr id="115" name="属性"/>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701675">
              <a:lnSpc>
                <a:spcPct val="100000"/>
              </a:lnSpc>
              <a:spcBef>
                <a:spcPts val="0"/>
              </a:spcBef>
              <a:buSzTx/>
              <a:buNone/>
              <a:defRPr b="1" sz="3060"/>
            </a:lvl1pPr>
          </a:lstStyle>
          <a:p>
            <a:pPr/>
            <a:r>
              <a:t>属性</a:t>
            </a:r>
          </a:p>
        </p:txBody>
      </p:sp>
      <p:sp>
        <p:nvSpPr>
          <p:cNvPr id="116" name="正文级别 1…"/>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“著名引文”</a:t>
            </a:r>
          </a:p>
          <a:p>
            <a:pPr lvl="1"/>
            <a:r>
              <a:t/>
            </a:r>
          </a:p>
          <a:p>
            <a:pPr lvl="2"/>
            <a:r>
              <a:t/>
            </a:r>
          </a:p>
          <a:p>
            <a:pPr lvl="3"/>
            <a:r>
              <a:t/>
            </a:r>
          </a:p>
          <a:p>
            <a:pPr lvl="4"/>
            <a:r>
              <a:t/>
            </a:r>
          </a:p>
        </p:txBody>
      </p:sp>
      <p:sp>
        <p:nvSpPr>
          <p:cNvPr id="11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 3 联">
    <p:spTree>
      <p:nvGrpSpPr>
        <p:cNvPr id="1" name=""/>
        <p:cNvGrpSpPr/>
        <p:nvPr/>
      </p:nvGrpSpPr>
      <p:grpSpPr>
        <a:xfrm>
          <a:off x="0" y="0"/>
          <a:ext cx="0" cy="0"/>
          <a:chOff x="0" y="0"/>
          <a:chExt cx="0" cy="0"/>
        </a:xfrm>
      </p:grpSpPr>
      <p:sp>
        <p:nvSpPr>
          <p:cNvPr id="124" name="一碗沙拉配有炒饭、水煮蛋和一双筷子"/>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一碗三文鱼饼、沙拉和鹰嘴豆泥"/>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一碗宽意大利面配有欧芹黄油、烤榛子和帕尔马干酪"/>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p:spTree>
      <p:nvGrpSpPr>
        <p:cNvPr id="1" name=""/>
        <p:cNvGrpSpPr/>
        <p:nvPr/>
      </p:nvGrpSpPr>
      <p:grpSpPr>
        <a:xfrm>
          <a:off x="0" y="0"/>
          <a:ext cx="0" cy="0"/>
          <a:chOff x="0" y="0"/>
          <a:chExt cx="0" cy="0"/>
        </a:xfrm>
      </p:grpSpPr>
      <p:sp>
        <p:nvSpPr>
          <p:cNvPr id="134" name="一碗沙拉配有炒饭、水煮蛋和一双筷子"/>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幻灯片编号"/>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空白">
    <p:spTree>
      <p:nvGrpSpPr>
        <p:cNvPr id="1" name=""/>
        <p:cNvGrpSpPr/>
        <p:nvPr/>
      </p:nvGrpSpPr>
      <p:grpSpPr>
        <a:xfrm>
          <a:off x="0" y="0"/>
          <a:ext cx="0" cy="0"/>
          <a:chOff x="0" y="0"/>
          <a:chExt cx="0" cy="0"/>
        </a:xfrm>
      </p:grpSpPr>
      <p:sp>
        <p:nvSpPr>
          <p:cNvPr id="142"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
    <p:spTree>
      <p:nvGrpSpPr>
        <p:cNvPr id="1" name=""/>
        <p:cNvGrpSpPr/>
        <p:nvPr/>
      </p:nvGrpSpPr>
      <p:grpSpPr>
        <a:xfrm>
          <a:off x="0" y="0"/>
          <a:ext cx="0" cy="0"/>
          <a:chOff x="0" y="0"/>
          <a:chExt cx="0" cy="0"/>
        </a:xfrm>
      </p:grpSpPr>
      <p:sp>
        <p:nvSpPr>
          <p:cNvPr id="21" name="鳄梨和酸橙"/>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演示文稿标题"/>
          <p:cNvSpPr txBox="1"/>
          <p:nvPr>
            <p:ph type="title" hasCustomPrompt="1"/>
          </p:nvPr>
        </p:nvSpPr>
        <p:spPr>
          <a:xfrm>
            <a:off x="1206500" y="7124700"/>
            <a:ext cx="21971000" cy="4648200"/>
          </a:xfrm>
          <a:prstGeom prst="rect">
            <a:avLst/>
          </a:prstGeom>
        </p:spPr>
        <p:txBody>
          <a:bodyPr anchor="b"/>
          <a:lstStyle>
            <a:lvl1pPr>
              <a:defRPr spc="-232" sz="11600"/>
            </a:lvl1pPr>
          </a:lstStyle>
          <a:p>
            <a:pPr/>
            <a:r>
              <a:t>演示文稿标题</a:t>
            </a:r>
          </a:p>
        </p:txBody>
      </p:sp>
      <p:sp>
        <p:nvSpPr>
          <p:cNvPr id="23" name="作者和日期"/>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701675">
              <a:lnSpc>
                <a:spcPct val="100000"/>
              </a:lnSpc>
              <a:spcBef>
                <a:spcPts val="0"/>
              </a:spcBef>
              <a:buSzTx/>
              <a:buNone/>
              <a:defRPr b="1" sz="3060"/>
            </a:lvl1pPr>
          </a:lstStyle>
          <a:p>
            <a:pPr/>
            <a:r>
              <a:t>作者和日期</a:t>
            </a:r>
          </a:p>
        </p:txBody>
      </p:sp>
      <p:sp>
        <p:nvSpPr>
          <p:cNvPr id="24" name="正文级别 1…"/>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演示文稿副标题</a:t>
            </a:r>
          </a:p>
          <a:p>
            <a:pPr lvl="1"/>
            <a:r>
              <a:t/>
            </a:r>
          </a:p>
          <a:p>
            <a:pPr lvl="2"/>
            <a:r>
              <a:t/>
            </a:r>
          </a:p>
          <a:p>
            <a:pPr lvl="3"/>
            <a:r>
              <a:t/>
            </a:r>
          </a:p>
          <a:p>
            <a:pPr lvl="4"/>
            <a:r>
              <a:t/>
            </a:r>
          </a:p>
        </p:txBody>
      </p:sp>
      <p:sp>
        <p:nvSpPr>
          <p:cNvPr id="2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备选）">
    <p:spTree>
      <p:nvGrpSpPr>
        <p:cNvPr id="1" name=""/>
        <p:cNvGrpSpPr/>
        <p:nvPr/>
      </p:nvGrpSpPr>
      <p:grpSpPr>
        <a:xfrm>
          <a:off x="0" y="0"/>
          <a:ext cx="0" cy="0"/>
          <a:chOff x="0" y="0"/>
          <a:chExt cx="0" cy="0"/>
        </a:xfrm>
      </p:grpSpPr>
      <p:sp>
        <p:nvSpPr>
          <p:cNvPr id="32" name="一碗三文鱼饼、沙拉和鹰嘴豆泥"/>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幻灯片标题"/>
          <p:cNvSpPr txBox="1"/>
          <p:nvPr>
            <p:ph type="title" hasCustomPrompt="1"/>
          </p:nvPr>
        </p:nvSpPr>
        <p:spPr>
          <a:xfrm>
            <a:off x="1206500" y="1270000"/>
            <a:ext cx="9779000" cy="5882273"/>
          </a:xfrm>
          <a:prstGeom prst="rect">
            <a:avLst/>
          </a:prstGeom>
        </p:spPr>
        <p:txBody>
          <a:bodyPr anchor="b"/>
          <a:lstStyle/>
          <a:p>
            <a:pPr/>
            <a:r>
              <a:t>幻灯片标题</a:t>
            </a:r>
          </a:p>
        </p:txBody>
      </p:sp>
      <p:sp>
        <p:nvSpPr>
          <p:cNvPr id="34" name="正文级别 1…"/>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幻灯片副标题</a:t>
            </a:r>
          </a:p>
          <a:p>
            <a:pPr lvl="1"/>
            <a:r>
              <a:t/>
            </a:r>
          </a:p>
          <a:p>
            <a:pPr lvl="2"/>
            <a:r>
              <a:t/>
            </a:r>
          </a:p>
          <a:p>
            <a:pPr lvl="3"/>
            <a:r>
              <a:t/>
            </a:r>
          </a:p>
          <a:p>
            <a:pPr lvl="4"/>
            <a:r>
              <a:t/>
            </a:r>
          </a:p>
        </p:txBody>
      </p:sp>
      <p:sp>
        <p:nvSpPr>
          <p:cNvPr id="35" name="幻灯片编号"/>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项目符号">
    <p:spTree>
      <p:nvGrpSpPr>
        <p:cNvPr id="1" name=""/>
        <p:cNvGrpSpPr/>
        <p:nvPr/>
      </p:nvGrpSpPr>
      <p:grpSpPr>
        <a:xfrm>
          <a:off x="0" y="0"/>
          <a:ext cx="0" cy="0"/>
          <a:chOff x="0" y="0"/>
          <a:chExt cx="0" cy="0"/>
        </a:xfrm>
      </p:grpSpPr>
      <p:sp>
        <p:nvSpPr>
          <p:cNvPr id="42" name="幻灯片标题"/>
          <p:cNvSpPr txBox="1"/>
          <p:nvPr>
            <p:ph type="title" hasCustomPrompt="1"/>
          </p:nvPr>
        </p:nvSpPr>
        <p:spPr>
          <a:prstGeom prst="rect">
            <a:avLst/>
          </a:prstGeom>
        </p:spPr>
        <p:txBody>
          <a:bodyPr/>
          <a:lstStyle/>
          <a:p>
            <a:pPr/>
            <a:r>
              <a:t>幻灯片标题</a:t>
            </a:r>
          </a:p>
        </p:txBody>
      </p:sp>
      <p:sp>
        <p:nvSpPr>
          <p:cNvPr id="43" name="幻灯片副标题"/>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44" name="正文级别 1…"/>
          <p:cNvSpPr txBox="1"/>
          <p:nvPr>
            <p:ph type="body" idx="1" hasCustomPrompt="1"/>
          </p:nvPr>
        </p:nvSpPr>
        <p:spPr>
          <a:prstGeom prst="rect">
            <a:avLst/>
          </a:prstGeom>
        </p:spPr>
        <p:txBody>
          <a:bodyPr/>
          <a:lstStyle/>
          <a:p>
            <a:pPr/>
            <a:r>
              <a:t>幻灯片项目符号文本</a:t>
            </a:r>
          </a:p>
          <a:p>
            <a:pPr lvl="1"/>
            <a:r>
              <a:t/>
            </a:r>
          </a:p>
          <a:p>
            <a:pPr lvl="2"/>
            <a:r>
              <a:t/>
            </a:r>
          </a:p>
          <a:p>
            <a:pPr lvl="3"/>
            <a:r>
              <a:t/>
            </a:r>
          </a:p>
          <a:p>
            <a:pPr lvl="4"/>
            <a:r>
              <a:t/>
            </a:r>
          </a:p>
        </p:txBody>
      </p:sp>
      <p:sp>
        <p:nvSpPr>
          <p:cNvPr id="4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项目符号">
    <p:spTree>
      <p:nvGrpSpPr>
        <p:cNvPr id="1" name=""/>
        <p:cNvGrpSpPr/>
        <p:nvPr/>
      </p:nvGrpSpPr>
      <p:grpSpPr>
        <a:xfrm>
          <a:off x="0" y="0"/>
          <a:ext cx="0" cy="0"/>
          <a:chOff x="0" y="0"/>
          <a:chExt cx="0" cy="0"/>
        </a:xfrm>
      </p:grpSpPr>
      <p:sp>
        <p:nvSpPr>
          <p:cNvPr id="52" name="正文级别 1…"/>
          <p:cNvSpPr txBox="1"/>
          <p:nvPr>
            <p:ph type="body" idx="1" hasCustomPrompt="1"/>
          </p:nvPr>
        </p:nvSpPr>
        <p:spPr>
          <a:prstGeom prst="rect">
            <a:avLst/>
          </a:prstGeom>
        </p:spPr>
        <p:txBody>
          <a:bodyPr numCol="2" spcCol="1098550"/>
          <a:lstStyle/>
          <a:p>
            <a:pPr/>
            <a:r>
              <a:t>幻灯片项目符号文本</a:t>
            </a:r>
          </a:p>
          <a:p>
            <a:pPr lvl="1"/>
            <a:r>
              <a:t/>
            </a:r>
          </a:p>
          <a:p>
            <a:pPr lvl="2"/>
            <a:r>
              <a:t/>
            </a:r>
          </a:p>
          <a:p>
            <a:pPr lvl="3"/>
            <a:r>
              <a:t/>
            </a:r>
          </a:p>
          <a:p>
            <a:pPr lvl="4"/>
            <a:r>
              <a:t/>
            </a:r>
          </a:p>
        </p:txBody>
      </p:sp>
      <p:sp>
        <p:nvSpPr>
          <p:cNvPr id="5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项目符号与照片">
    <p:spTree>
      <p:nvGrpSpPr>
        <p:cNvPr id="1" name=""/>
        <p:cNvGrpSpPr/>
        <p:nvPr/>
      </p:nvGrpSpPr>
      <p:grpSpPr>
        <a:xfrm>
          <a:off x="0" y="0"/>
          <a:ext cx="0" cy="0"/>
          <a:chOff x="0" y="0"/>
          <a:chExt cx="0" cy="0"/>
        </a:xfrm>
      </p:grpSpPr>
      <p:sp>
        <p:nvSpPr>
          <p:cNvPr id="60" name="幻灯片副标题"/>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61" name="正文级别 1…"/>
          <p:cNvSpPr txBox="1"/>
          <p:nvPr>
            <p:ph type="body" sz="half" idx="1" hasCustomPrompt="1"/>
          </p:nvPr>
        </p:nvSpPr>
        <p:spPr>
          <a:xfrm>
            <a:off x="1206500" y="4248504"/>
            <a:ext cx="9779000" cy="8256630"/>
          </a:xfrm>
          <a:prstGeom prst="rect">
            <a:avLst/>
          </a:prstGeom>
        </p:spPr>
        <p:txBody>
          <a:bodyPr/>
          <a:lstStyle/>
          <a:p>
            <a:pPr/>
            <a:r>
              <a:t>幻灯片项目符号文本</a:t>
            </a:r>
          </a:p>
          <a:p>
            <a:pPr lvl="1"/>
            <a:r>
              <a:t/>
            </a:r>
          </a:p>
          <a:p>
            <a:pPr lvl="2"/>
            <a:r>
              <a:t/>
            </a:r>
          </a:p>
          <a:p>
            <a:pPr lvl="3"/>
            <a:r>
              <a:t/>
            </a:r>
          </a:p>
          <a:p>
            <a:pPr lvl="4"/>
            <a:r>
              <a:t/>
            </a:r>
          </a:p>
        </p:txBody>
      </p:sp>
      <p:sp>
        <p:nvSpPr>
          <p:cNvPr id="62" name="一碗宽意大利面配有欧芹黄油、烤榛子和帕尔马干酪"/>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幻灯片标题"/>
          <p:cNvSpPr txBox="1"/>
          <p:nvPr>
            <p:ph type="title" hasCustomPrompt="1"/>
          </p:nvPr>
        </p:nvSpPr>
        <p:spPr>
          <a:xfrm>
            <a:off x="1206500" y="1079500"/>
            <a:ext cx="9779000" cy="1435100"/>
          </a:xfrm>
          <a:prstGeom prst="rect">
            <a:avLst/>
          </a:prstGeom>
        </p:spPr>
        <p:txBody>
          <a:bodyPr/>
          <a:lstStyle/>
          <a:p>
            <a:pPr/>
            <a:r>
              <a:t>幻灯片标题</a:t>
            </a:r>
          </a:p>
        </p:txBody>
      </p:sp>
      <p:sp>
        <p:nvSpPr>
          <p:cNvPr id="6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节">
    <p:spTree>
      <p:nvGrpSpPr>
        <p:cNvPr id="1" name=""/>
        <p:cNvGrpSpPr/>
        <p:nvPr/>
      </p:nvGrpSpPr>
      <p:grpSpPr>
        <a:xfrm>
          <a:off x="0" y="0"/>
          <a:ext cx="0" cy="0"/>
          <a:chOff x="0" y="0"/>
          <a:chExt cx="0" cy="0"/>
        </a:xfrm>
      </p:grpSpPr>
      <p:sp>
        <p:nvSpPr>
          <p:cNvPr id="71" name="章节标题"/>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章节标题</a:t>
            </a:r>
          </a:p>
        </p:txBody>
      </p:sp>
      <p:sp>
        <p:nvSpPr>
          <p:cNvPr id="72" name="幻灯片编号"/>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仅标题">
    <p:spTree>
      <p:nvGrpSpPr>
        <p:cNvPr id="1" name=""/>
        <p:cNvGrpSpPr/>
        <p:nvPr/>
      </p:nvGrpSpPr>
      <p:grpSpPr>
        <a:xfrm>
          <a:off x="0" y="0"/>
          <a:ext cx="0" cy="0"/>
          <a:chOff x="0" y="0"/>
          <a:chExt cx="0" cy="0"/>
        </a:xfrm>
      </p:grpSpPr>
      <p:sp>
        <p:nvSpPr>
          <p:cNvPr id="79" name="幻灯片标题"/>
          <p:cNvSpPr txBox="1"/>
          <p:nvPr>
            <p:ph type="title" hasCustomPrompt="1"/>
          </p:nvPr>
        </p:nvSpPr>
        <p:spPr>
          <a:xfrm>
            <a:off x="1206500" y="1079500"/>
            <a:ext cx="21971000" cy="1434949"/>
          </a:xfrm>
          <a:prstGeom prst="rect">
            <a:avLst/>
          </a:prstGeom>
        </p:spPr>
        <p:txBody>
          <a:bodyPr/>
          <a:lstStyle/>
          <a:p>
            <a:pPr/>
            <a:r>
              <a:t>幻灯片标题</a:t>
            </a:r>
          </a:p>
        </p:txBody>
      </p:sp>
      <p:sp>
        <p:nvSpPr>
          <p:cNvPr id="80" name="幻灯片副标题"/>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幻灯片副标题</a:t>
            </a:r>
          </a:p>
        </p:txBody>
      </p:sp>
      <p:sp>
        <p:nvSpPr>
          <p:cNvPr id="8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议程">
    <p:spTree>
      <p:nvGrpSpPr>
        <p:cNvPr id="1" name=""/>
        <p:cNvGrpSpPr/>
        <p:nvPr/>
      </p:nvGrpSpPr>
      <p:grpSpPr>
        <a:xfrm>
          <a:off x="0" y="0"/>
          <a:ext cx="0" cy="0"/>
          <a:chOff x="0" y="0"/>
          <a:chExt cx="0" cy="0"/>
        </a:xfrm>
      </p:grpSpPr>
      <p:sp>
        <p:nvSpPr>
          <p:cNvPr id="88" name="议程标题"/>
          <p:cNvSpPr txBox="1"/>
          <p:nvPr>
            <p:ph type="title" hasCustomPrompt="1"/>
          </p:nvPr>
        </p:nvSpPr>
        <p:spPr>
          <a:xfrm>
            <a:off x="1206500" y="1079500"/>
            <a:ext cx="21971000" cy="1435100"/>
          </a:xfrm>
          <a:prstGeom prst="rect">
            <a:avLst/>
          </a:prstGeom>
        </p:spPr>
        <p:txBody>
          <a:bodyPr/>
          <a:lstStyle/>
          <a:p>
            <a:pPr/>
            <a:r>
              <a:t>议程标题</a:t>
            </a:r>
          </a:p>
        </p:txBody>
      </p:sp>
      <p:sp>
        <p:nvSpPr>
          <p:cNvPr id="89" name="议程副标题"/>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726440">
              <a:lnSpc>
                <a:spcPct val="100000"/>
              </a:lnSpc>
              <a:spcBef>
                <a:spcPts val="0"/>
              </a:spcBef>
              <a:buSzTx/>
              <a:buNone/>
              <a:defRPr b="1" sz="4840"/>
            </a:lvl1pPr>
          </a:lstStyle>
          <a:p>
            <a:pPr/>
            <a:r>
              <a:t>议程副标题</a:t>
            </a:r>
          </a:p>
        </p:txBody>
      </p:sp>
      <p:sp>
        <p:nvSpPr>
          <p:cNvPr id="90" name="正文级别 1…"/>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议程主题</a:t>
            </a:r>
          </a:p>
          <a:p>
            <a:pPr lvl="1"/>
            <a:r>
              <a:t/>
            </a:r>
          </a:p>
          <a:p>
            <a:pPr lvl="2"/>
            <a:r>
              <a:t/>
            </a:r>
          </a:p>
          <a:p>
            <a:pPr lvl="3"/>
            <a:r>
              <a:t/>
            </a:r>
          </a:p>
          <a:p>
            <a:pPr lvl="4"/>
            <a:r>
              <a:t/>
            </a:r>
          </a:p>
        </p:txBody>
      </p:sp>
      <p:sp>
        <p:nvSpPr>
          <p:cNvPr id="9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幻灯片标题"/>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幻灯片标题</a:t>
            </a:r>
          </a:p>
        </p:txBody>
      </p:sp>
      <p:sp>
        <p:nvSpPr>
          <p:cNvPr id="3" name="正文级别 1…"/>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幻灯片项目符号文本</a:t>
            </a:r>
          </a:p>
          <a:p>
            <a:pPr lvl="1"/>
            <a:r>
              <a:t/>
            </a:r>
          </a:p>
          <a:p>
            <a:pPr lvl="2"/>
            <a:r>
              <a:t/>
            </a:r>
          </a:p>
          <a:p>
            <a:pPr lvl="3"/>
            <a:r>
              <a:t/>
            </a:r>
          </a:p>
          <a:p>
            <a:pPr lvl="4"/>
            <a:r>
              <a:t/>
            </a:r>
          </a:p>
        </p:txBody>
      </p:sp>
      <p:sp>
        <p:nvSpPr>
          <p:cNvPr id="4" name="幻灯片编号"/>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9.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png"/><Relationship Id="rId7" Type="http://schemas.openxmlformats.org/officeDocument/2006/relationships/image" Target="../media/image17.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19.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1.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1.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1.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ZHANG Jipeng, 2023.11.18"/>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3600"/>
            </a:lvl1pPr>
          </a:lstStyle>
          <a:p>
            <a:pPr/>
            <a:r>
              <a:t>ZHANG Jipeng, 2023.11.18</a:t>
            </a:r>
          </a:p>
        </p:txBody>
      </p:sp>
      <p:sp>
        <p:nvSpPr>
          <p:cNvPr id="152" name="Automatic and Scalable Data Selection"/>
          <p:cNvSpPr txBox="1"/>
          <p:nvPr>
            <p:ph type="ctrTitle"/>
          </p:nvPr>
        </p:nvSpPr>
        <p:spPr>
          <a:prstGeom prst="rect">
            <a:avLst/>
          </a:prstGeom>
        </p:spPr>
        <p:txBody>
          <a:bodyPr/>
          <a:lstStyle/>
          <a:p>
            <a:pPr/>
            <a:r>
              <a:t>Automatic and Scalable Data Selection</a:t>
            </a:r>
          </a:p>
        </p:txBody>
      </p:sp>
      <p:sp>
        <p:nvSpPr>
          <p:cNvPr id="153" name="Mining High-Quality Data to Speed up Language Model Pertaining"/>
          <p:cNvSpPr txBox="1"/>
          <p:nvPr>
            <p:ph type="subTitle" sz="quarter" idx="1"/>
          </p:nvPr>
        </p:nvSpPr>
        <p:spPr>
          <a:prstGeom prst="rect">
            <a:avLst/>
          </a:prstGeom>
        </p:spPr>
        <p:txBody>
          <a:bodyPr/>
          <a:lstStyle/>
          <a:p>
            <a:pPr/>
            <a:r>
              <a:t>Mining High-Quality Data to Speed up Language Model Pertaining</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Method"/>
          <p:cNvSpPr txBox="1"/>
          <p:nvPr>
            <p:ph type="title"/>
          </p:nvPr>
        </p:nvSpPr>
        <p:spPr>
          <a:prstGeom prst="rect">
            <a:avLst/>
          </a:prstGeom>
        </p:spPr>
        <p:txBody>
          <a:bodyPr/>
          <a:lstStyle/>
          <a:p>
            <a:pPr/>
            <a:r>
              <a:t>Method</a:t>
            </a:r>
          </a:p>
        </p:txBody>
      </p:sp>
      <p:sp>
        <p:nvSpPr>
          <p:cNvPr id="205" name="Perplexity-Based Data Quality Estim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Perplexity-Based Data Quality Estimation</a:t>
            </a:r>
          </a:p>
        </p:txBody>
      </p:sp>
      <p:pic>
        <p:nvPicPr>
          <p:cNvPr id="206" name="图像" descr="图像"/>
          <p:cNvPicPr>
            <a:picLocks noChangeAspect="1"/>
          </p:cNvPicPr>
          <p:nvPr/>
        </p:nvPicPr>
        <p:blipFill>
          <a:blip r:embed="rId3">
            <a:extLst/>
          </a:blip>
          <a:stretch>
            <a:fillRect/>
          </a:stretch>
        </p:blipFill>
        <p:spPr>
          <a:xfrm>
            <a:off x="1516080" y="4263578"/>
            <a:ext cx="19557468" cy="6476267"/>
          </a:xfrm>
          <a:prstGeom prst="rect">
            <a:avLst/>
          </a:prstGeom>
          <a:ln w="12700">
            <a:miter lim="400000"/>
          </a:ln>
        </p:spPr>
      </p:pic>
      <p:sp>
        <p:nvSpPr>
          <p:cNvPr id="207" name="矩形"/>
          <p:cNvSpPr/>
          <p:nvPr/>
        </p:nvSpPr>
        <p:spPr>
          <a:xfrm>
            <a:off x="4488169" y="4326296"/>
            <a:ext cx="3668508" cy="6050962"/>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Method"/>
          <p:cNvSpPr txBox="1"/>
          <p:nvPr>
            <p:ph type="title"/>
          </p:nvPr>
        </p:nvSpPr>
        <p:spPr>
          <a:prstGeom prst="rect">
            <a:avLst/>
          </a:prstGeom>
        </p:spPr>
        <p:txBody>
          <a:bodyPr/>
          <a:lstStyle/>
          <a:p>
            <a:pPr/>
            <a:r>
              <a:t>Method</a:t>
            </a:r>
          </a:p>
        </p:txBody>
      </p:sp>
      <p:sp>
        <p:nvSpPr>
          <p:cNvPr id="212" name="Perplexity-Based Data Quality Estim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Perplexity-Based Data Quality Estimation</a:t>
            </a:r>
          </a:p>
        </p:txBody>
      </p:sp>
      <p:pic>
        <p:nvPicPr>
          <p:cNvPr id="213" name="图像" descr="图像"/>
          <p:cNvPicPr>
            <a:picLocks noChangeAspect="1"/>
          </p:cNvPicPr>
          <p:nvPr/>
        </p:nvPicPr>
        <p:blipFill>
          <a:blip r:embed="rId3">
            <a:extLst/>
          </a:blip>
          <a:stretch>
            <a:fillRect/>
          </a:stretch>
        </p:blipFill>
        <p:spPr>
          <a:xfrm>
            <a:off x="1516080" y="4263578"/>
            <a:ext cx="19557468" cy="6476267"/>
          </a:xfrm>
          <a:prstGeom prst="rect">
            <a:avLst/>
          </a:prstGeom>
          <a:ln w="12700">
            <a:miter lim="400000"/>
          </a:ln>
        </p:spPr>
      </p:pic>
      <p:sp>
        <p:nvSpPr>
          <p:cNvPr id="214" name="矩形"/>
          <p:cNvSpPr/>
          <p:nvPr/>
        </p:nvSpPr>
        <p:spPr>
          <a:xfrm>
            <a:off x="10504006" y="4476230"/>
            <a:ext cx="2018741" cy="6050962"/>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Method"/>
          <p:cNvSpPr txBox="1"/>
          <p:nvPr>
            <p:ph type="title"/>
          </p:nvPr>
        </p:nvSpPr>
        <p:spPr>
          <a:prstGeom prst="rect">
            <a:avLst/>
          </a:prstGeom>
        </p:spPr>
        <p:txBody>
          <a:bodyPr/>
          <a:lstStyle/>
          <a:p>
            <a:pPr/>
            <a:r>
              <a:t>Method</a:t>
            </a:r>
          </a:p>
        </p:txBody>
      </p:sp>
      <p:sp>
        <p:nvSpPr>
          <p:cNvPr id="219" name="Perplexity-Based Data Quality Estim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Perplexity-Based Data Quality Estimation</a:t>
            </a:r>
          </a:p>
        </p:txBody>
      </p:sp>
      <p:pic>
        <p:nvPicPr>
          <p:cNvPr id="220" name="图像" descr="图像"/>
          <p:cNvPicPr>
            <a:picLocks noChangeAspect="1"/>
          </p:cNvPicPr>
          <p:nvPr/>
        </p:nvPicPr>
        <p:blipFill>
          <a:blip r:embed="rId3">
            <a:extLst/>
          </a:blip>
          <a:stretch>
            <a:fillRect/>
          </a:stretch>
        </p:blipFill>
        <p:spPr>
          <a:xfrm>
            <a:off x="1516080" y="4263578"/>
            <a:ext cx="19557468" cy="6476267"/>
          </a:xfrm>
          <a:prstGeom prst="rect">
            <a:avLst/>
          </a:prstGeom>
          <a:ln w="12700">
            <a:miter lim="400000"/>
          </a:ln>
        </p:spPr>
      </p:pic>
      <p:sp>
        <p:nvSpPr>
          <p:cNvPr id="221" name="矩形"/>
          <p:cNvSpPr/>
          <p:nvPr/>
        </p:nvSpPr>
        <p:spPr>
          <a:xfrm>
            <a:off x="10934952" y="4476230"/>
            <a:ext cx="4149422" cy="6050962"/>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Method"/>
          <p:cNvSpPr txBox="1"/>
          <p:nvPr>
            <p:ph type="title"/>
          </p:nvPr>
        </p:nvSpPr>
        <p:spPr>
          <a:prstGeom prst="rect">
            <a:avLst/>
          </a:prstGeom>
        </p:spPr>
        <p:txBody>
          <a:bodyPr/>
          <a:lstStyle/>
          <a:p>
            <a:pPr/>
            <a:r>
              <a:t>Method</a:t>
            </a:r>
          </a:p>
        </p:txBody>
      </p:sp>
      <p:sp>
        <p:nvSpPr>
          <p:cNvPr id="226" name="Perplexity-Based Data Quality Estim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Perplexity-Based Data Quality Estimation</a:t>
            </a:r>
          </a:p>
        </p:txBody>
      </p:sp>
      <p:pic>
        <p:nvPicPr>
          <p:cNvPr id="227" name="图像" descr="图像"/>
          <p:cNvPicPr>
            <a:picLocks noChangeAspect="1"/>
          </p:cNvPicPr>
          <p:nvPr/>
        </p:nvPicPr>
        <p:blipFill>
          <a:blip r:embed="rId3">
            <a:extLst/>
          </a:blip>
          <a:stretch>
            <a:fillRect/>
          </a:stretch>
        </p:blipFill>
        <p:spPr>
          <a:xfrm>
            <a:off x="1516080" y="4263578"/>
            <a:ext cx="19557468" cy="6476267"/>
          </a:xfrm>
          <a:prstGeom prst="rect">
            <a:avLst/>
          </a:prstGeom>
          <a:ln w="12700">
            <a:miter lim="400000"/>
          </a:ln>
        </p:spPr>
      </p:pic>
      <p:sp>
        <p:nvSpPr>
          <p:cNvPr id="228" name="矩形"/>
          <p:cNvSpPr/>
          <p:nvPr/>
        </p:nvSpPr>
        <p:spPr>
          <a:xfrm>
            <a:off x="18098301" y="4278165"/>
            <a:ext cx="4149423" cy="6050962"/>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Method"/>
          <p:cNvSpPr txBox="1"/>
          <p:nvPr>
            <p:ph type="title"/>
          </p:nvPr>
        </p:nvSpPr>
        <p:spPr>
          <a:prstGeom prst="rect">
            <a:avLst/>
          </a:prstGeom>
        </p:spPr>
        <p:txBody>
          <a:bodyPr/>
          <a:lstStyle/>
          <a:p>
            <a:pPr/>
            <a:r>
              <a:t>Method</a:t>
            </a:r>
          </a:p>
        </p:txBody>
      </p:sp>
      <p:sp>
        <p:nvSpPr>
          <p:cNvPr id="233" name="Perplexity-Based Data Quality Estim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Perplexity-Based Data Quality Estimation</a:t>
            </a:r>
          </a:p>
        </p:txBody>
      </p:sp>
      <p:pic>
        <p:nvPicPr>
          <p:cNvPr id="234" name="图像" descr="图像"/>
          <p:cNvPicPr>
            <a:picLocks noChangeAspect="1"/>
          </p:cNvPicPr>
          <p:nvPr/>
        </p:nvPicPr>
        <p:blipFill>
          <a:blip r:embed="rId3">
            <a:extLst/>
          </a:blip>
          <a:stretch>
            <a:fillRect/>
          </a:stretch>
        </p:blipFill>
        <p:spPr>
          <a:xfrm>
            <a:off x="88418" y="4862453"/>
            <a:ext cx="13158367" cy="3240627"/>
          </a:xfrm>
          <a:prstGeom prst="rect">
            <a:avLst/>
          </a:prstGeom>
          <a:ln w="12700">
            <a:miter lim="400000"/>
          </a:ln>
        </p:spPr>
      </p:pic>
      <p:pic>
        <p:nvPicPr>
          <p:cNvPr id="235" name="图像" descr="图像"/>
          <p:cNvPicPr>
            <a:picLocks noChangeAspect="1"/>
          </p:cNvPicPr>
          <p:nvPr/>
        </p:nvPicPr>
        <p:blipFill>
          <a:blip r:embed="rId4">
            <a:extLst/>
          </a:blip>
          <a:stretch>
            <a:fillRect/>
          </a:stretch>
        </p:blipFill>
        <p:spPr>
          <a:xfrm>
            <a:off x="12998198" y="4955311"/>
            <a:ext cx="10438598" cy="3730097"/>
          </a:xfrm>
          <a:prstGeom prst="rect">
            <a:avLst/>
          </a:prstGeom>
          <a:ln w="12700">
            <a:miter lim="400000"/>
          </a:ln>
        </p:spPr>
      </p:pic>
      <p:sp>
        <p:nvSpPr>
          <p:cNvPr id="236" name="Negative Log Likelihood (NLL) is used for training LLM."/>
          <p:cNvSpPr txBox="1"/>
          <p:nvPr>
            <p:ph type="body" sz="quarter" idx="1"/>
          </p:nvPr>
        </p:nvSpPr>
        <p:spPr>
          <a:xfrm>
            <a:off x="1206499" y="3561466"/>
            <a:ext cx="21971001" cy="822321"/>
          </a:xfrm>
          <a:prstGeom prst="rect">
            <a:avLst/>
          </a:prstGeom>
        </p:spPr>
        <p:txBody>
          <a:bodyPr/>
          <a:lstStyle/>
          <a:p>
            <a:pPr/>
            <a:r>
              <a:t>Negative Log Likelihood (NLL) is used for training LLM.</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Method"/>
          <p:cNvSpPr txBox="1"/>
          <p:nvPr>
            <p:ph type="title"/>
          </p:nvPr>
        </p:nvSpPr>
        <p:spPr>
          <a:prstGeom prst="rect">
            <a:avLst/>
          </a:prstGeom>
        </p:spPr>
        <p:txBody>
          <a:bodyPr/>
          <a:lstStyle/>
          <a:p>
            <a:pPr/>
            <a:r>
              <a:t>Method</a:t>
            </a:r>
          </a:p>
        </p:txBody>
      </p:sp>
      <p:sp>
        <p:nvSpPr>
          <p:cNvPr id="241" name="Perplexity-Based Data Quality Estim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Perplexity-Based Data Quality Estimation</a:t>
            </a:r>
          </a:p>
        </p:txBody>
      </p:sp>
      <p:pic>
        <p:nvPicPr>
          <p:cNvPr id="242" name="图像" descr="图像"/>
          <p:cNvPicPr>
            <a:picLocks noChangeAspect="1"/>
          </p:cNvPicPr>
          <p:nvPr/>
        </p:nvPicPr>
        <p:blipFill>
          <a:blip r:embed="rId3">
            <a:extLst/>
          </a:blip>
          <a:stretch>
            <a:fillRect/>
          </a:stretch>
        </p:blipFill>
        <p:spPr>
          <a:xfrm>
            <a:off x="88418" y="4862453"/>
            <a:ext cx="13158367" cy="3240627"/>
          </a:xfrm>
          <a:prstGeom prst="rect">
            <a:avLst/>
          </a:prstGeom>
          <a:ln w="12700">
            <a:miter lim="400000"/>
          </a:ln>
        </p:spPr>
      </p:pic>
      <p:pic>
        <p:nvPicPr>
          <p:cNvPr id="243" name="图像" descr="图像"/>
          <p:cNvPicPr>
            <a:picLocks noChangeAspect="1"/>
          </p:cNvPicPr>
          <p:nvPr/>
        </p:nvPicPr>
        <p:blipFill>
          <a:blip r:embed="rId4">
            <a:extLst/>
          </a:blip>
          <a:stretch>
            <a:fillRect/>
          </a:stretch>
        </p:blipFill>
        <p:spPr>
          <a:xfrm>
            <a:off x="12998198" y="4955311"/>
            <a:ext cx="10438598" cy="3730097"/>
          </a:xfrm>
          <a:prstGeom prst="rect">
            <a:avLst/>
          </a:prstGeom>
          <a:ln w="12700">
            <a:miter lim="400000"/>
          </a:ln>
        </p:spPr>
      </p:pic>
      <p:pic>
        <p:nvPicPr>
          <p:cNvPr id="244" name="图像" descr="图像"/>
          <p:cNvPicPr>
            <a:picLocks noChangeAspect="1"/>
          </p:cNvPicPr>
          <p:nvPr/>
        </p:nvPicPr>
        <p:blipFill>
          <a:blip r:embed="rId5">
            <a:extLst/>
          </a:blip>
          <a:stretch>
            <a:fillRect/>
          </a:stretch>
        </p:blipFill>
        <p:spPr>
          <a:xfrm>
            <a:off x="325844" y="10240119"/>
            <a:ext cx="9372601" cy="1587501"/>
          </a:xfrm>
          <a:prstGeom prst="rect">
            <a:avLst/>
          </a:prstGeom>
          <a:ln w="12700">
            <a:miter lim="400000"/>
          </a:ln>
        </p:spPr>
      </p:pic>
      <p:sp>
        <p:nvSpPr>
          <p:cNvPr id="245" name="Negative Log Likelihood (NLL) is used for training LLM."/>
          <p:cNvSpPr txBox="1"/>
          <p:nvPr>
            <p:ph type="body" sz="quarter" idx="1"/>
          </p:nvPr>
        </p:nvSpPr>
        <p:spPr>
          <a:xfrm>
            <a:off x="1206500" y="3561466"/>
            <a:ext cx="21971000" cy="822321"/>
          </a:xfrm>
          <a:prstGeom prst="rect">
            <a:avLst/>
          </a:prstGeom>
        </p:spPr>
        <p:txBody>
          <a:bodyPr/>
          <a:lstStyle/>
          <a:p>
            <a:pPr/>
            <a:r>
              <a:t>Negative Log Likelihood (NLL) is used for training LLM.</a:t>
            </a:r>
          </a:p>
        </p:txBody>
      </p:sp>
      <p:sp>
        <p:nvSpPr>
          <p:cNvPr id="246" name="A commonly used evaluation metric in NLP is Perplexity (PPL)."/>
          <p:cNvSpPr txBox="1"/>
          <p:nvPr/>
        </p:nvSpPr>
        <p:spPr>
          <a:xfrm>
            <a:off x="920864" y="9003210"/>
            <a:ext cx="21971001" cy="8223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marL="609600" indent="-609600" algn="l">
              <a:lnSpc>
                <a:spcPct val="90000"/>
              </a:lnSpc>
              <a:spcBef>
                <a:spcPts val="4500"/>
              </a:spcBef>
              <a:buSzPct val="123000"/>
              <a:buChar char="•"/>
              <a:defRPr sz="4800">
                <a:solidFill>
                  <a:srgbClr val="000000"/>
                </a:solidFill>
              </a:defRPr>
            </a:lvl1pPr>
          </a:lstStyle>
          <a:p>
            <a:pPr/>
            <a:r>
              <a:t>A commonly used evaluation metric in NLP is Perplexity (PPL).</a:t>
            </a:r>
          </a:p>
        </p:txBody>
      </p:sp>
      <p:sp>
        <p:nvSpPr>
          <p:cNvPr id="247" name="矩形"/>
          <p:cNvSpPr/>
          <p:nvPr/>
        </p:nvSpPr>
        <p:spPr>
          <a:xfrm>
            <a:off x="4529561" y="5464340"/>
            <a:ext cx="4478370" cy="626419"/>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48" name="矩形"/>
          <p:cNvSpPr/>
          <p:nvPr/>
        </p:nvSpPr>
        <p:spPr>
          <a:xfrm>
            <a:off x="4613750" y="6845752"/>
            <a:ext cx="8057466" cy="758821"/>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pic>
        <p:nvPicPr>
          <p:cNvPr id="249" name="线条 线条" descr="线条 线条"/>
          <p:cNvPicPr>
            <a:picLocks noChangeAspect="0"/>
          </p:cNvPicPr>
          <p:nvPr/>
        </p:nvPicPr>
        <p:blipFill>
          <a:blip r:embed="rId6">
            <a:extLst/>
          </a:blip>
          <a:stretch>
            <a:fillRect/>
          </a:stretch>
        </p:blipFill>
        <p:spPr>
          <a:xfrm rot="14550450">
            <a:off x="10647752" y="9219333"/>
            <a:ext cx="3876817" cy="352235"/>
          </a:xfrm>
          <a:prstGeom prst="rect">
            <a:avLst/>
          </a:prstGeom>
        </p:spPr>
      </p:pic>
      <p:sp>
        <p:nvSpPr>
          <p:cNvPr id="251" name="These probabilties comes from models like GPT-2-XL, GPT-Neo, Llama-7b, Llama-13b"/>
          <p:cNvSpPr txBox="1"/>
          <p:nvPr/>
        </p:nvSpPr>
        <p:spPr>
          <a:xfrm>
            <a:off x="11545804" y="10980376"/>
            <a:ext cx="9085465" cy="154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sz="3266">
                <a:solidFill>
                  <a:srgbClr val="FF0000"/>
                </a:solidFill>
                <a:latin typeface="Arial"/>
                <a:ea typeface="Arial"/>
                <a:cs typeface="Arial"/>
                <a:sym typeface="Arial"/>
              </a:defRPr>
            </a:lvl1pPr>
          </a:lstStyle>
          <a:p>
            <a:pPr/>
            <a:r>
              <a:t>These probabilties comes from models like GPT-2-XL, GPT-Neo, Llama-7b, Llama-13b</a:t>
            </a:r>
            <a:endParaRPr>
              <a:solidFill>
                <a:srgbClr val="000000"/>
              </a:solidFill>
              <a:latin typeface="Times Roman"/>
              <a:ea typeface="Times Roman"/>
              <a:cs typeface="Times Roman"/>
              <a:sym typeface="Times Roman"/>
            </a:endParaRPr>
          </a:p>
        </p:txBody>
      </p:sp>
      <p:sp>
        <p:nvSpPr>
          <p:cNvPr id="252" name="矩形"/>
          <p:cNvSpPr/>
          <p:nvPr/>
        </p:nvSpPr>
        <p:spPr>
          <a:xfrm>
            <a:off x="6604200" y="10757410"/>
            <a:ext cx="2936210" cy="626419"/>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pic>
        <p:nvPicPr>
          <p:cNvPr id="253" name="线条 线条" descr="线条 线条"/>
          <p:cNvPicPr>
            <a:picLocks noChangeAspect="0"/>
          </p:cNvPicPr>
          <p:nvPr/>
        </p:nvPicPr>
        <p:blipFill>
          <a:blip r:embed="rId7">
            <a:extLst/>
          </a:blip>
          <a:stretch>
            <a:fillRect/>
          </a:stretch>
        </p:blipFill>
        <p:spPr>
          <a:xfrm rot="11089820">
            <a:off x="9629252" y="11105547"/>
            <a:ext cx="1818886" cy="352235"/>
          </a:xfrm>
          <a:prstGeom prst="rect">
            <a:avLst/>
          </a:prstGeom>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Method"/>
          <p:cNvSpPr txBox="1"/>
          <p:nvPr>
            <p:ph type="title"/>
          </p:nvPr>
        </p:nvSpPr>
        <p:spPr>
          <a:prstGeom prst="rect">
            <a:avLst/>
          </a:prstGeom>
        </p:spPr>
        <p:txBody>
          <a:bodyPr/>
          <a:lstStyle/>
          <a:p>
            <a:pPr/>
            <a:r>
              <a:t>Method</a:t>
            </a:r>
          </a:p>
        </p:txBody>
      </p:sp>
      <p:sp>
        <p:nvSpPr>
          <p:cNvPr id="259" name="Observing Model Behavior to Select Data"/>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 Observing Model Behavior to Select Data</a:t>
            </a:r>
          </a:p>
        </p:txBody>
      </p:sp>
      <p:sp>
        <p:nvSpPr>
          <p:cNvPr id="260" name="Confidence as the mean of model perplexity across steps’ checkpoints"/>
          <p:cNvSpPr txBox="1"/>
          <p:nvPr>
            <p:ph type="body" sz="quarter" idx="1"/>
          </p:nvPr>
        </p:nvSpPr>
        <p:spPr>
          <a:xfrm>
            <a:off x="1206500" y="3561466"/>
            <a:ext cx="21971000" cy="934780"/>
          </a:xfrm>
          <a:prstGeom prst="rect">
            <a:avLst/>
          </a:prstGeom>
        </p:spPr>
        <p:txBody>
          <a:bodyPr/>
          <a:lstStyle/>
          <a:p>
            <a:pPr/>
            <a:r>
              <a:t>Confidence as the mean of model perplexity across steps’ checkpoints</a:t>
            </a:r>
          </a:p>
        </p:txBody>
      </p:sp>
      <p:pic>
        <p:nvPicPr>
          <p:cNvPr id="261" name="图像" descr="图像"/>
          <p:cNvPicPr>
            <a:picLocks noChangeAspect="1"/>
          </p:cNvPicPr>
          <p:nvPr/>
        </p:nvPicPr>
        <p:blipFill>
          <a:blip r:embed="rId3">
            <a:extLst/>
          </a:blip>
          <a:stretch>
            <a:fillRect/>
          </a:stretch>
        </p:blipFill>
        <p:spPr>
          <a:xfrm>
            <a:off x="5699411" y="4386851"/>
            <a:ext cx="8729734" cy="2409408"/>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Method: Training Dynamics"/>
          <p:cNvSpPr txBox="1"/>
          <p:nvPr>
            <p:ph type="title"/>
          </p:nvPr>
        </p:nvSpPr>
        <p:spPr>
          <a:prstGeom prst="rect">
            <a:avLst/>
          </a:prstGeom>
        </p:spPr>
        <p:txBody>
          <a:bodyPr/>
          <a:lstStyle/>
          <a:p>
            <a:pPr/>
            <a:r>
              <a:t>Method: Training Dynamics</a:t>
            </a:r>
          </a:p>
        </p:txBody>
      </p:sp>
      <p:sp>
        <p:nvSpPr>
          <p:cNvPr id="266" name="Observing Model Behavior to Select Data"/>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 Observing Model Behavior to Select Data</a:t>
            </a:r>
          </a:p>
        </p:txBody>
      </p:sp>
      <p:sp>
        <p:nvSpPr>
          <p:cNvPr id="267" name="Confidence as the mean of model perplexity across steps’ checkpoints"/>
          <p:cNvSpPr txBox="1"/>
          <p:nvPr>
            <p:ph type="body" sz="quarter" idx="1"/>
          </p:nvPr>
        </p:nvSpPr>
        <p:spPr>
          <a:xfrm>
            <a:off x="1206500" y="3561466"/>
            <a:ext cx="21971000" cy="934780"/>
          </a:xfrm>
          <a:prstGeom prst="rect">
            <a:avLst/>
          </a:prstGeom>
        </p:spPr>
        <p:txBody>
          <a:bodyPr/>
          <a:lstStyle/>
          <a:p>
            <a:pPr/>
            <a:r>
              <a:t>Confidence as the mean of model perplexity across steps’ checkpoints</a:t>
            </a:r>
          </a:p>
        </p:txBody>
      </p:sp>
      <p:pic>
        <p:nvPicPr>
          <p:cNvPr id="268" name="图像" descr="图像"/>
          <p:cNvPicPr>
            <a:picLocks noChangeAspect="1"/>
          </p:cNvPicPr>
          <p:nvPr/>
        </p:nvPicPr>
        <p:blipFill>
          <a:blip r:embed="rId3">
            <a:extLst/>
          </a:blip>
          <a:stretch>
            <a:fillRect/>
          </a:stretch>
        </p:blipFill>
        <p:spPr>
          <a:xfrm>
            <a:off x="5699411" y="4386851"/>
            <a:ext cx="8729734" cy="2409408"/>
          </a:xfrm>
          <a:prstGeom prst="rect">
            <a:avLst/>
          </a:prstGeom>
          <a:ln w="12700">
            <a:miter lim="400000"/>
          </a:ln>
        </p:spPr>
      </p:pic>
      <p:sp>
        <p:nvSpPr>
          <p:cNvPr id="269" name="Variability as the standard deviation of model perplexity across checkpoints"/>
          <p:cNvSpPr txBox="1"/>
          <p:nvPr/>
        </p:nvSpPr>
        <p:spPr>
          <a:xfrm>
            <a:off x="1206500" y="7105088"/>
            <a:ext cx="21971000" cy="104367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marL="609600" indent="-609600" algn="l">
              <a:lnSpc>
                <a:spcPct val="90000"/>
              </a:lnSpc>
              <a:spcBef>
                <a:spcPts val="4500"/>
              </a:spcBef>
              <a:buSzPct val="123000"/>
              <a:buChar char="•"/>
              <a:defRPr sz="4800">
                <a:solidFill>
                  <a:srgbClr val="000000"/>
                </a:solidFill>
              </a:defRPr>
            </a:lvl1pPr>
          </a:lstStyle>
          <a:p>
            <a:pPr/>
            <a:r>
              <a:t>Variability as the standard deviation of model perplexity across checkpoints</a:t>
            </a:r>
          </a:p>
        </p:txBody>
      </p:sp>
      <p:pic>
        <p:nvPicPr>
          <p:cNvPr id="270" name="图像" descr="图像"/>
          <p:cNvPicPr>
            <a:picLocks noChangeAspect="1"/>
          </p:cNvPicPr>
          <p:nvPr/>
        </p:nvPicPr>
        <p:blipFill>
          <a:blip r:embed="rId4">
            <a:extLst/>
          </a:blip>
          <a:stretch>
            <a:fillRect/>
          </a:stretch>
        </p:blipFill>
        <p:spPr>
          <a:xfrm>
            <a:off x="6019327" y="8046137"/>
            <a:ext cx="11081249" cy="2487628"/>
          </a:xfrm>
          <a:prstGeom prst="rect">
            <a:avLst/>
          </a:prstGeom>
          <a:ln w="12700">
            <a:miter lim="400000"/>
          </a:ln>
        </p:spPr>
      </p:pic>
      <p:sp>
        <p:nvSpPr>
          <p:cNvPr id="271" name="With a model called Baichuan2-7b, we can access its intermediate checkpoints to compute its training dynamics."/>
          <p:cNvSpPr txBox="1"/>
          <p:nvPr/>
        </p:nvSpPr>
        <p:spPr>
          <a:xfrm>
            <a:off x="1206499" y="10566181"/>
            <a:ext cx="21971001" cy="283625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marL="609600" indent="-609600" algn="l">
              <a:lnSpc>
                <a:spcPct val="90000"/>
              </a:lnSpc>
              <a:spcBef>
                <a:spcPts val="4500"/>
              </a:spcBef>
              <a:buSzPct val="123000"/>
              <a:buChar char="•"/>
              <a:defRPr sz="4800">
                <a:solidFill>
                  <a:srgbClr val="000000"/>
                </a:solidFill>
              </a:defRPr>
            </a:lvl1pPr>
          </a:lstStyle>
          <a:p>
            <a:pPr/>
            <a:r>
              <a:t>With a model called Baichuan2-7b, we can access its intermediate checkpoints to compute its training dynamics.</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Method"/>
          <p:cNvSpPr txBox="1"/>
          <p:nvPr>
            <p:ph type="title"/>
          </p:nvPr>
        </p:nvSpPr>
        <p:spPr>
          <a:prstGeom prst="rect">
            <a:avLst/>
          </a:prstGeom>
        </p:spPr>
        <p:txBody>
          <a:bodyPr/>
          <a:lstStyle/>
          <a:p>
            <a:pPr/>
            <a:r>
              <a:t>Method</a:t>
            </a:r>
          </a:p>
        </p:txBody>
      </p:sp>
      <p:pic>
        <p:nvPicPr>
          <p:cNvPr id="276" name="图像" descr="图像"/>
          <p:cNvPicPr>
            <a:picLocks noChangeAspect="1"/>
          </p:cNvPicPr>
          <p:nvPr/>
        </p:nvPicPr>
        <p:blipFill>
          <a:blip r:embed="rId3">
            <a:extLst/>
          </a:blip>
          <a:stretch>
            <a:fillRect/>
          </a:stretch>
        </p:blipFill>
        <p:spPr>
          <a:xfrm>
            <a:off x="-473614" y="5806317"/>
            <a:ext cx="8729734" cy="2409407"/>
          </a:xfrm>
          <a:prstGeom prst="rect">
            <a:avLst/>
          </a:prstGeom>
          <a:ln w="12700">
            <a:miter lim="400000"/>
          </a:ln>
        </p:spPr>
      </p:pic>
      <p:pic>
        <p:nvPicPr>
          <p:cNvPr id="277" name="图像" descr="图像"/>
          <p:cNvPicPr>
            <a:picLocks noChangeAspect="1"/>
          </p:cNvPicPr>
          <p:nvPr/>
        </p:nvPicPr>
        <p:blipFill>
          <a:blip r:embed="rId4">
            <a:extLst/>
          </a:blip>
          <a:stretch>
            <a:fillRect/>
          </a:stretch>
        </p:blipFill>
        <p:spPr>
          <a:xfrm>
            <a:off x="9914605" y="11594801"/>
            <a:ext cx="11081249" cy="2487628"/>
          </a:xfrm>
          <a:prstGeom prst="rect">
            <a:avLst/>
          </a:prstGeom>
          <a:ln w="12700">
            <a:miter lim="400000"/>
          </a:ln>
        </p:spPr>
      </p:pic>
      <p:pic>
        <p:nvPicPr>
          <p:cNvPr id="278" name="图像" descr="图像"/>
          <p:cNvPicPr>
            <a:picLocks noChangeAspect="1"/>
          </p:cNvPicPr>
          <p:nvPr/>
        </p:nvPicPr>
        <p:blipFill>
          <a:blip r:embed="rId5">
            <a:extLst/>
          </a:blip>
          <a:stretch>
            <a:fillRect/>
          </a:stretch>
        </p:blipFill>
        <p:spPr>
          <a:xfrm>
            <a:off x="7917419" y="-249639"/>
            <a:ext cx="13191680" cy="12260339"/>
          </a:xfrm>
          <a:prstGeom prst="rect">
            <a:avLst/>
          </a:prstGeom>
          <a:ln w="12700">
            <a:miter lim="400000"/>
          </a:ln>
        </p:spPr>
      </p:pic>
      <p:pic>
        <p:nvPicPr>
          <p:cNvPr id="279" name="线条 线条" descr="线条 线条"/>
          <p:cNvPicPr>
            <a:picLocks noChangeAspect="0"/>
          </p:cNvPicPr>
          <p:nvPr/>
        </p:nvPicPr>
        <p:blipFill>
          <a:blip r:embed="rId6">
            <a:extLst/>
          </a:blip>
          <a:stretch>
            <a:fillRect/>
          </a:stretch>
        </p:blipFill>
        <p:spPr>
          <a:xfrm rot="18504712">
            <a:off x="6835724" y="6314801"/>
            <a:ext cx="1894980" cy="352234"/>
          </a:xfrm>
          <a:prstGeom prst="rect">
            <a:avLst/>
          </a:prstGeom>
        </p:spPr>
      </p:pic>
      <p:pic>
        <p:nvPicPr>
          <p:cNvPr id="281" name="线条 线条" descr="线条 线条"/>
          <p:cNvPicPr>
            <a:picLocks noChangeAspect="0"/>
          </p:cNvPicPr>
          <p:nvPr/>
        </p:nvPicPr>
        <p:blipFill>
          <a:blip r:embed="rId7">
            <a:extLst/>
          </a:blip>
          <a:stretch>
            <a:fillRect/>
          </a:stretch>
        </p:blipFill>
        <p:spPr>
          <a:xfrm rot="12053002">
            <a:off x="14659738" y="11704806"/>
            <a:ext cx="1218015" cy="352235"/>
          </a:xfrm>
          <a:prstGeom prst="rect">
            <a:avLst/>
          </a:prstGeom>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Experiment: Implementation"/>
          <p:cNvSpPr txBox="1"/>
          <p:nvPr>
            <p:ph type="body" sz="half" idx="1"/>
          </p:nvPr>
        </p:nvSpPr>
        <p:spPr>
          <a:prstGeom prst="rect">
            <a:avLst/>
          </a:prstGeom>
        </p:spPr>
        <p:txBody>
          <a:bodyPr/>
          <a:lstStyle/>
          <a:p>
            <a:pPr/>
            <a:r>
              <a:t>Experiment: Implementation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LLM Evolving"/>
          <p:cNvSpPr txBox="1"/>
          <p:nvPr>
            <p:ph type="title"/>
          </p:nvPr>
        </p:nvSpPr>
        <p:spPr>
          <a:prstGeom prst="rect">
            <a:avLst/>
          </a:prstGeom>
        </p:spPr>
        <p:txBody>
          <a:bodyPr/>
          <a:lstStyle/>
          <a:p>
            <a:pPr/>
            <a:r>
              <a:t>LLM Evolving</a:t>
            </a:r>
          </a:p>
        </p:txBody>
      </p:sp>
      <p:sp>
        <p:nvSpPr>
          <p:cNvPr id="156" name="[Pre-Training] (Unsupervised Learning)…"/>
          <p:cNvSpPr txBox="1"/>
          <p:nvPr>
            <p:ph type="body" sz="quarter" idx="1"/>
          </p:nvPr>
        </p:nvSpPr>
        <p:spPr>
          <a:xfrm>
            <a:off x="297345" y="3525843"/>
            <a:ext cx="7898497" cy="8067514"/>
          </a:xfrm>
          <a:prstGeom prst="rect">
            <a:avLst/>
          </a:prstGeom>
        </p:spPr>
        <p:txBody>
          <a:bodyPr/>
          <a:lstStyle/>
          <a:p>
            <a:pPr/>
            <a:r>
              <a:t>[Pre-Training] (Unsupervised Learning)</a:t>
            </a:r>
          </a:p>
          <a:p>
            <a:pPr/>
          </a:p>
          <a:p>
            <a:pPr/>
            <a:r>
              <a:t>[Instruction Tuning] (Supervised Fine-tuning)</a:t>
            </a:r>
          </a:p>
          <a:p>
            <a:pPr/>
          </a:p>
          <a:p>
            <a:pPr/>
            <a:r>
              <a:t>[Alignment] (RLHF)</a:t>
            </a:r>
          </a:p>
        </p:txBody>
      </p:sp>
      <p:pic>
        <p:nvPicPr>
          <p:cNvPr id="157" name="cuhN2R5RQ0C3lTOjzxYForfXsyI2VZK92deKXN_Ye5egqaX0BDuAvRAIDcT9oLIWpuKF7n_3bZdVoq9RzAn2YcZC4TV0Iok-JdEuBIOeNC9gvG99o5iBab0HOHs73OzKRKUnNUPDihWl2jZQFyvzoPiu8Q=s2048.png" descr="cuhN2R5RQ0C3lTOjzxYForfXsyI2VZK92deKXN_Ye5egqaX0BDuAvRAIDcT9oLIWpuKF7n_3bZdVoq9RzAn2YcZC4TV0Iok-JdEuBIOeNC9gvG99o5iBab0HOHs73OzKRKUnNUPDihWl2jZQFyvzoPiu8Q=s2048.png"/>
          <p:cNvPicPr>
            <a:picLocks noChangeAspect="1"/>
          </p:cNvPicPr>
          <p:nvPr/>
        </p:nvPicPr>
        <p:blipFill>
          <a:blip r:embed="rId2">
            <a:extLst/>
          </a:blip>
          <a:stretch>
            <a:fillRect/>
          </a:stretch>
        </p:blipFill>
        <p:spPr>
          <a:xfrm>
            <a:off x="7704218" y="3226009"/>
            <a:ext cx="16453664" cy="7816828"/>
          </a:xfrm>
          <a:prstGeom prst="rect">
            <a:avLst/>
          </a:prstGeom>
          <a:ln w="12700">
            <a:miter lim="400000"/>
          </a:ln>
        </p:spPr>
      </p:pic>
      <p:sp>
        <p:nvSpPr>
          <p:cNvPr id="158" name="矩形"/>
          <p:cNvSpPr/>
          <p:nvPr/>
        </p:nvSpPr>
        <p:spPr>
          <a:xfrm>
            <a:off x="376698" y="3449994"/>
            <a:ext cx="7244154" cy="1759739"/>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59" name="矩形"/>
          <p:cNvSpPr/>
          <p:nvPr/>
        </p:nvSpPr>
        <p:spPr>
          <a:xfrm>
            <a:off x="9245572" y="2807709"/>
            <a:ext cx="3778820" cy="8242020"/>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Experiment"/>
          <p:cNvSpPr txBox="1"/>
          <p:nvPr>
            <p:ph type="title"/>
          </p:nvPr>
        </p:nvSpPr>
        <p:spPr>
          <a:prstGeom prst="rect">
            <a:avLst/>
          </a:prstGeom>
        </p:spPr>
        <p:txBody>
          <a:bodyPr/>
          <a:lstStyle/>
          <a:p>
            <a:pPr/>
            <a:r>
              <a:t>Experiment</a:t>
            </a:r>
          </a:p>
        </p:txBody>
      </p:sp>
      <p:sp>
        <p:nvSpPr>
          <p:cNvPr id="289" name="Proxy Training Model GPT2"/>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Proxy Training Model GPT2</a:t>
            </a:r>
          </a:p>
        </p:txBody>
      </p:sp>
      <p:sp>
        <p:nvSpPr>
          <p:cNvPr id="290" name="Model:…"/>
          <p:cNvSpPr txBox="1"/>
          <p:nvPr>
            <p:ph type="body" sz="half" idx="1"/>
          </p:nvPr>
        </p:nvSpPr>
        <p:spPr>
          <a:xfrm>
            <a:off x="942413" y="3918396"/>
            <a:ext cx="13922805" cy="8256012"/>
          </a:xfrm>
          <a:prstGeom prst="rect">
            <a:avLst/>
          </a:prstGeom>
        </p:spPr>
        <p:txBody>
          <a:bodyPr/>
          <a:lstStyle/>
          <a:p>
            <a:pPr/>
            <a:r>
              <a:t>Model: </a:t>
            </a:r>
          </a:p>
          <a:p>
            <a:pPr/>
            <a:r>
              <a:t>GPT-2: trained from datasets is collected from outbound links from Reddit (8 million docs, 40 GB)</a:t>
            </a:r>
          </a:p>
          <a:p>
            <a:pPr/>
            <a:r>
              <a:t>Training Dataset</a:t>
            </a:r>
          </a:p>
          <a:p>
            <a:pPr/>
            <a:r>
              <a:t>a random sample of the Jan 2022 snapshot of CommonCrawl. (3.3 billion tokens, 9GB)</a:t>
            </a:r>
          </a:p>
        </p:txBody>
      </p:sp>
      <p:grpSp>
        <p:nvGrpSpPr>
          <p:cNvPr id="294" name="成组"/>
          <p:cNvGrpSpPr/>
          <p:nvPr/>
        </p:nvGrpSpPr>
        <p:grpSpPr>
          <a:xfrm>
            <a:off x="16033383" y="9226805"/>
            <a:ext cx="7667926" cy="4001630"/>
            <a:chOff x="0" y="0"/>
            <a:chExt cx="7667925" cy="4001629"/>
          </a:xfrm>
        </p:grpSpPr>
        <p:pic>
          <p:nvPicPr>
            <p:cNvPr id="291" name="图像" descr="图像"/>
            <p:cNvPicPr>
              <a:picLocks noChangeAspect="1"/>
            </p:cNvPicPr>
            <p:nvPr/>
          </p:nvPicPr>
          <p:blipFill>
            <a:blip r:embed="rId3">
              <a:extLst/>
            </a:blip>
            <a:stretch>
              <a:fillRect/>
            </a:stretch>
          </p:blipFill>
          <p:spPr>
            <a:xfrm>
              <a:off x="0" y="0"/>
              <a:ext cx="7667926" cy="4001630"/>
            </a:xfrm>
            <a:prstGeom prst="rect">
              <a:avLst/>
            </a:prstGeom>
            <a:ln w="12700" cap="flat">
              <a:noFill/>
              <a:miter lim="400000"/>
            </a:ln>
            <a:effectLst/>
          </p:spPr>
        </p:pic>
        <p:sp>
          <p:nvSpPr>
            <p:cNvPr id="292" name="矩形"/>
            <p:cNvSpPr/>
            <p:nvPr/>
          </p:nvSpPr>
          <p:spPr>
            <a:xfrm>
              <a:off x="1282831" y="2378378"/>
              <a:ext cx="5447806" cy="476323"/>
            </a:xfrm>
            <a:prstGeom prst="rect">
              <a:avLst/>
            </a:prstGeom>
            <a:noFill/>
            <a:ln w="63500" cap="flat">
              <a:solidFill>
                <a:schemeClr val="accent5">
                  <a:hueOff val="-82419"/>
                  <a:satOff val="-9513"/>
                  <a:lumOff val="-16343"/>
                </a:schemeClr>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93" name="矩形"/>
            <p:cNvSpPr/>
            <p:nvPr/>
          </p:nvSpPr>
          <p:spPr>
            <a:xfrm>
              <a:off x="1282831" y="1482042"/>
              <a:ext cx="5447806" cy="476323"/>
            </a:xfrm>
            <a:prstGeom prst="rect">
              <a:avLst/>
            </a:prstGeom>
            <a:noFill/>
            <a:ln w="63500" cap="flat">
              <a:solidFill>
                <a:schemeClr val="accent5">
                  <a:hueOff val="-82419"/>
                  <a:satOff val="-9513"/>
                  <a:lumOff val="-16343"/>
                </a:schemeClr>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grpSp>
      <p:pic>
        <p:nvPicPr>
          <p:cNvPr id="295" name="图像" descr="图像"/>
          <p:cNvPicPr>
            <a:picLocks noChangeAspect="1"/>
          </p:cNvPicPr>
          <p:nvPr/>
        </p:nvPicPr>
        <p:blipFill>
          <a:blip r:embed="rId4">
            <a:extLst/>
          </a:blip>
          <a:stretch>
            <a:fillRect/>
          </a:stretch>
        </p:blipFill>
        <p:spPr>
          <a:xfrm>
            <a:off x="16034300" y="7632"/>
            <a:ext cx="6896101" cy="9575801"/>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Experiment"/>
          <p:cNvSpPr txBox="1"/>
          <p:nvPr>
            <p:ph type="title"/>
          </p:nvPr>
        </p:nvSpPr>
        <p:spPr>
          <a:prstGeom prst="rect">
            <a:avLst/>
          </a:prstGeom>
        </p:spPr>
        <p:txBody>
          <a:bodyPr/>
          <a:lstStyle/>
          <a:p>
            <a:pPr/>
            <a:r>
              <a:t>Experiment</a:t>
            </a:r>
          </a:p>
        </p:txBody>
      </p:sp>
      <p:sp>
        <p:nvSpPr>
          <p:cNvPr id="300" name="Efficiency in Data Process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Efficiency in Data Processing</a:t>
            </a:r>
          </a:p>
        </p:txBody>
      </p:sp>
      <p:pic>
        <p:nvPicPr>
          <p:cNvPr id="301" name="图像" descr="图像"/>
          <p:cNvPicPr>
            <a:picLocks noChangeAspect="1"/>
          </p:cNvPicPr>
          <p:nvPr/>
        </p:nvPicPr>
        <p:blipFill>
          <a:blip r:embed="rId3">
            <a:extLst/>
          </a:blip>
          <a:stretch>
            <a:fillRect/>
          </a:stretch>
        </p:blipFill>
        <p:spPr>
          <a:xfrm>
            <a:off x="1942893" y="4487446"/>
            <a:ext cx="18228386" cy="4146914"/>
          </a:xfrm>
          <a:prstGeom prst="rect">
            <a:avLst/>
          </a:prstGeom>
          <a:ln w="12700">
            <a:miter lim="400000"/>
          </a:ln>
        </p:spPr>
      </p:pic>
      <p:sp>
        <p:nvSpPr>
          <p:cNvPr id="302" name="矩形"/>
          <p:cNvSpPr/>
          <p:nvPr/>
        </p:nvSpPr>
        <p:spPr>
          <a:xfrm>
            <a:off x="9015386" y="4674295"/>
            <a:ext cx="2544271" cy="3936012"/>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303" name="How many hours required to compute PPL for 1 Bilion token text examples (3GB)"/>
          <p:cNvSpPr txBox="1"/>
          <p:nvPr>
            <p:ph type="body" sz="quarter" idx="1"/>
          </p:nvPr>
        </p:nvSpPr>
        <p:spPr>
          <a:xfrm>
            <a:off x="1206500" y="3561466"/>
            <a:ext cx="21971000" cy="934780"/>
          </a:xfrm>
          <a:prstGeom prst="rect">
            <a:avLst/>
          </a:prstGeom>
        </p:spPr>
        <p:txBody>
          <a:bodyPr/>
          <a:lstStyle>
            <a:lvl1pPr marL="585215" indent="-585215" defTabSz="2340805">
              <a:spcBef>
                <a:spcPts val="4300"/>
              </a:spcBef>
              <a:defRPr sz="4608"/>
            </a:lvl1pPr>
          </a:lstStyle>
          <a:p>
            <a:pPr/>
            <a:r>
              <a:t>How many hours required to compute PPL for 1 Bilion token text examples (3GB)</a:t>
            </a:r>
          </a:p>
        </p:txBody>
      </p:sp>
      <p:sp>
        <p:nvSpPr>
          <p:cNvPr id="304" name="We tried several acceleration tricks. Reduce computation batch size and use flash attention."/>
          <p:cNvSpPr txBox="1"/>
          <p:nvPr/>
        </p:nvSpPr>
        <p:spPr>
          <a:xfrm>
            <a:off x="838337" y="9580899"/>
            <a:ext cx="21971001" cy="93478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marL="518160" indent="-518160" algn="l" defTabSz="2072588">
              <a:lnSpc>
                <a:spcPct val="90000"/>
              </a:lnSpc>
              <a:spcBef>
                <a:spcPts val="3800"/>
              </a:spcBef>
              <a:buSzPct val="123000"/>
              <a:buChar char="•"/>
              <a:defRPr sz="4080">
                <a:solidFill>
                  <a:srgbClr val="000000"/>
                </a:solidFill>
              </a:defRPr>
            </a:lvl1pPr>
          </a:lstStyle>
          <a:p>
            <a:pPr/>
            <a:r>
              <a:t>We tried several acceleration tricks. Reduce computation batch size and use flash attention.</a:t>
            </a:r>
          </a:p>
        </p:txBody>
      </p:sp>
      <p:sp>
        <p:nvSpPr>
          <p:cNvPr id="305" name="矩形"/>
          <p:cNvSpPr/>
          <p:nvPr/>
        </p:nvSpPr>
        <p:spPr>
          <a:xfrm>
            <a:off x="11733736" y="5466838"/>
            <a:ext cx="4592425" cy="628199"/>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Experiment"/>
          <p:cNvSpPr txBox="1"/>
          <p:nvPr>
            <p:ph type="title"/>
          </p:nvPr>
        </p:nvSpPr>
        <p:spPr>
          <a:prstGeom prst="rect">
            <a:avLst/>
          </a:prstGeom>
        </p:spPr>
        <p:txBody>
          <a:bodyPr/>
          <a:lstStyle/>
          <a:p>
            <a:pPr/>
            <a:r>
              <a:t>Experiment</a:t>
            </a:r>
          </a:p>
        </p:txBody>
      </p:sp>
      <p:sp>
        <p:nvSpPr>
          <p:cNvPr id="310" name="Evaluating Model Performanc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Evaluating Model Performance</a:t>
            </a:r>
          </a:p>
        </p:txBody>
      </p:sp>
      <p:pic>
        <p:nvPicPr>
          <p:cNvPr id="311" name="图像" descr="图像"/>
          <p:cNvPicPr>
            <a:picLocks noChangeAspect="1"/>
          </p:cNvPicPr>
          <p:nvPr/>
        </p:nvPicPr>
        <p:blipFill>
          <a:blip r:embed="rId2">
            <a:extLst/>
          </a:blip>
          <a:stretch>
            <a:fillRect/>
          </a:stretch>
        </p:blipFill>
        <p:spPr>
          <a:xfrm>
            <a:off x="1330611" y="3379059"/>
            <a:ext cx="15087601" cy="9994901"/>
          </a:xfrm>
          <a:prstGeom prst="rect">
            <a:avLst/>
          </a:prstGeom>
          <a:ln w="12700">
            <a:miter lim="400000"/>
          </a:ln>
        </p:spPr>
      </p:pic>
      <p:sp>
        <p:nvSpPr>
          <p:cNvPr id="312" name="NLL can not well evaluate the performance difference."/>
          <p:cNvSpPr txBox="1"/>
          <p:nvPr/>
        </p:nvSpPr>
        <p:spPr>
          <a:xfrm>
            <a:off x="16662483" y="4741329"/>
            <a:ext cx="7331442" cy="154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sz="3266">
                <a:solidFill>
                  <a:srgbClr val="FF0000"/>
                </a:solidFill>
                <a:latin typeface="Arial"/>
                <a:ea typeface="Arial"/>
                <a:cs typeface="Arial"/>
                <a:sym typeface="Arial"/>
              </a:defRPr>
            </a:lvl1pPr>
          </a:lstStyle>
          <a:p>
            <a:pPr/>
            <a:r>
              <a:t>NLL can not well evaluate the performance difference.</a:t>
            </a:r>
            <a:endParaRPr>
              <a:solidFill>
                <a:srgbClr val="000000"/>
              </a:solidFill>
              <a:latin typeface="Times Roman"/>
              <a:ea typeface="Times Roman"/>
              <a:cs typeface="Times Roman"/>
              <a:sym typeface="Times Roman"/>
            </a:endParaRPr>
          </a:p>
        </p:txBody>
      </p:sp>
      <p:sp>
        <p:nvSpPr>
          <p:cNvPr id="313" name="矩形"/>
          <p:cNvSpPr/>
          <p:nvPr/>
        </p:nvSpPr>
        <p:spPr>
          <a:xfrm>
            <a:off x="7615558" y="3403378"/>
            <a:ext cx="2181345" cy="9946263"/>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 name="Experiment"/>
          <p:cNvSpPr txBox="1"/>
          <p:nvPr>
            <p:ph type="title"/>
          </p:nvPr>
        </p:nvSpPr>
        <p:spPr>
          <a:prstGeom prst="rect">
            <a:avLst/>
          </a:prstGeom>
        </p:spPr>
        <p:txBody>
          <a:bodyPr/>
          <a:lstStyle/>
          <a:p>
            <a:pPr/>
            <a:r>
              <a:t>Experiment</a:t>
            </a:r>
          </a:p>
        </p:txBody>
      </p:sp>
      <p:sp>
        <p:nvSpPr>
          <p:cNvPr id="316" name="Evaluating Model Performanc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Evaluating Model Performance</a:t>
            </a:r>
          </a:p>
        </p:txBody>
      </p:sp>
      <p:pic>
        <p:nvPicPr>
          <p:cNvPr id="317" name="图像" descr="图像"/>
          <p:cNvPicPr>
            <a:picLocks noChangeAspect="1"/>
          </p:cNvPicPr>
          <p:nvPr/>
        </p:nvPicPr>
        <p:blipFill>
          <a:blip r:embed="rId2">
            <a:extLst/>
          </a:blip>
          <a:stretch>
            <a:fillRect/>
          </a:stretch>
        </p:blipFill>
        <p:spPr>
          <a:xfrm>
            <a:off x="1330611" y="3379059"/>
            <a:ext cx="15087601" cy="9994901"/>
          </a:xfrm>
          <a:prstGeom prst="rect">
            <a:avLst/>
          </a:prstGeom>
          <a:ln w="12700">
            <a:miter lim="400000"/>
          </a:ln>
        </p:spPr>
      </p:pic>
      <p:sp>
        <p:nvSpPr>
          <p:cNvPr id="318" name="Middle part give the best performance."/>
          <p:cNvSpPr txBox="1"/>
          <p:nvPr/>
        </p:nvSpPr>
        <p:spPr>
          <a:xfrm>
            <a:off x="16662483" y="4982629"/>
            <a:ext cx="7331442" cy="1066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sz="3266">
                <a:solidFill>
                  <a:srgbClr val="FF0000"/>
                </a:solidFill>
                <a:latin typeface="Arial"/>
                <a:ea typeface="Arial"/>
                <a:cs typeface="Arial"/>
                <a:sym typeface="Arial"/>
              </a:defRPr>
            </a:lvl1pPr>
          </a:lstStyle>
          <a:p>
            <a:pPr/>
            <a:r>
              <a:t>Middle part give the best performance.</a:t>
            </a:r>
            <a:endParaRPr>
              <a:solidFill>
                <a:srgbClr val="000000"/>
              </a:solidFill>
              <a:latin typeface="Times Roman"/>
              <a:ea typeface="Times Roman"/>
              <a:cs typeface="Times Roman"/>
              <a:sym typeface="Times Roman"/>
            </a:endParaRPr>
          </a:p>
        </p:txBody>
      </p:sp>
      <p:sp>
        <p:nvSpPr>
          <p:cNvPr id="319" name="矩形"/>
          <p:cNvSpPr/>
          <p:nvPr/>
        </p:nvSpPr>
        <p:spPr>
          <a:xfrm>
            <a:off x="7615558" y="5922453"/>
            <a:ext cx="8269457" cy="395559"/>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Experiment"/>
          <p:cNvSpPr txBox="1"/>
          <p:nvPr>
            <p:ph type="title"/>
          </p:nvPr>
        </p:nvSpPr>
        <p:spPr>
          <a:prstGeom prst="rect">
            <a:avLst/>
          </a:prstGeom>
        </p:spPr>
        <p:txBody>
          <a:bodyPr/>
          <a:lstStyle/>
          <a:p>
            <a:pPr/>
            <a:r>
              <a:t>Experiment</a:t>
            </a:r>
          </a:p>
        </p:txBody>
      </p:sp>
      <p:sp>
        <p:nvSpPr>
          <p:cNvPr id="322" name="Evaluating Model Performanc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Evaluating Model Performance</a:t>
            </a:r>
          </a:p>
        </p:txBody>
      </p:sp>
      <p:pic>
        <p:nvPicPr>
          <p:cNvPr id="323" name="图像" descr="图像"/>
          <p:cNvPicPr>
            <a:picLocks noChangeAspect="1"/>
          </p:cNvPicPr>
          <p:nvPr/>
        </p:nvPicPr>
        <p:blipFill>
          <a:blip r:embed="rId2">
            <a:extLst/>
          </a:blip>
          <a:stretch>
            <a:fillRect/>
          </a:stretch>
        </p:blipFill>
        <p:spPr>
          <a:xfrm>
            <a:off x="1330611" y="3379059"/>
            <a:ext cx="15087601" cy="9994901"/>
          </a:xfrm>
          <a:prstGeom prst="rect">
            <a:avLst/>
          </a:prstGeom>
          <a:ln w="12700">
            <a:miter lim="400000"/>
          </a:ln>
        </p:spPr>
      </p:pic>
      <p:sp>
        <p:nvSpPr>
          <p:cNvPr id="324" name="Its not larger model gives better estimation."/>
          <p:cNvSpPr txBox="1"/>
          <p:nvPr/>
        </p:nvSpPr>
        <p:spPr>
          <a:xfrm>
            <a:off x="16662483" y="4741329"/>
            <a:ext cx="7331442" cy="154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sz="3266">
                <a:solidFill>
                  <a:srgbClr val="FF0000"/>
                </a:solidFill>
                <a:latin typeface="Arial"/>
                <a:ea typeface="Arial"/>
                <a:cs typeface="Arial"/>
                <a:sym typeface="Arial"/>
              </a:defRPr>
            </a:lvl1pPr>
          </a:lstStyle>
          <a:p>
            <a:pPr/>
            <a:r>
              <a:t>Its not larger model gives better estimation.</a:t>
            </a:r>
            <a:endParaRPr>
              <a:solidFill>
                <a:srgbClr val="000000"/>
              </a:solidFill>
              <a:latin typeface="Times Roman"/>
              <a:ea typeface="Times Roman"/>
              <a:cs typeface="Times Roman"/>
              <a:sym typeface="Times Roman"/>
            </a:endParaRPr>
          </a:p>
        </p:txBody>
      </p:sp>
      <p:sp>
        <p:nvSpPr>
          <p:cNvPr id="325" name="矩形"/>
          <p:cNvSpPr/>
          <p:nvPr/>
        </p:nvSpPr>
        <p:spPr>
          <a:xfrm>
            <a:off x="7764107" y="8365254"/>
            <a:ext cx="8269457" cy="395559"/>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326" name="矩形"/>
          <p:cNvSpPr/>
          <p:nvPr/>
        </p:nvSpPr>
        <p:spPr>
          <a:xfrm>
            <a:off x="7764107" y="12387532"/>
            <a:ext cx="8269457" cy="871280"/>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Experiment"/>
          <p:cNvSpPr txBox="1"/>
          <p:nvPr>
            <p:ph type="title"/>
          </p:nvPr>
        </p:nvSpPr>
        <p:spPr>
          <a:prstGeom prst="rect">
            <a:avLst/>
          </a:prstGeom>
        </p:spPr>
        <p:txBody>
          <a:bodyPr/>
          <a:lstStyle/>
          <a:p>
            <a:pPr/>
            <a:r>
              <a:t>Experiment</a:t>
            </a:r>
          </a:p>
        </p:txBody>
      </p:sp>
      <p:sp>
        <p:nvSpPr>
          <p:cNvPr id="329" name="Evaluating Model Performanc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Evaluating Model Performance</a:t>
            </a:r>
          </a:p>
        </p:txBody>
      </p:sp>
      <p:pic>
        <p:nvPicPr>
          <p:cNvPr id="330" name="图像" descr="图像"/>
          <p:cNvPicPr>
            <a:picLocks noChangeAspect="1"/>
          </p:cNvPicPr>
          <p:nvPr/>
        </p:nvPicPr>
        <p:blipFill>
          <a:blip r:embed="rId2">
            <a:extLst/>
          </a:blip>
          <a:stretch>
            <a:fillRect/>
          </a:stretch>
        </p:blipFill>
        <p:spPr>
          <a:xfrm>
            <a:off x="1330611" y="3379059"/>
            <a:ext cx="15087601" cy="9994901"/>
          </a:xfrm>
          <a:prstGeom prst="rect">
            <a:avLst/>
          </a:prstGeom>
          <a:ln w="12700">
            <a:miter lim="400000"/>
          </a:ln>
        </p:spPr>
      </p:pic>
      <p:sp>
        <p:nvSpPr>
          <p:cNvPr id="331" name="Training dynamics can give better estimations."/>
          <p:cNvSpPr txBox="1"/>
          <p:nvPr/>
        </p:nvSpPr>
        <p:spPr>
          <a:xfrm>
            <a:off x="16662483" y="4741329"/>
            <a:ext cx="7331442" cy="154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sz="3266">
                <a:solidFill>
                  <a:srgbClr val="FF0000"/>
                </a:solidFill>
                <a:latin typeface="Arial"/>
                <a:ea typeface="Arial"/>
                <a:cs typeface="Arial"/>
                <a:sym typeface="Arial"/>
              </a:defRPr>
            </a:lvl1pPr>
          </a:lstStyle>
          <a:p>
            <a:pPr/>
            <a:r>
              <a:t>Training dynamics can give better estimations.</a:t>
            </a:r>
            <a:endParaRPr>
              <a:solidFill>
                <a:srgbClr val="000000"/>
              </a:solidFill>
              <a:latin typeface="Times Roman"/>
              <a:ea typeface="Times Roman"/>
              <a:cs typeface="Times Roman"/>
              <a:sym typeface="Times Roman"/>
            </a:endParaRPr>
          </a:p>
        </p:txBody>
      </p:sp>
      <p:sp>
        <p:nvSpPr>
          <p:cNvPr id="332" name="矩形"/>
          <p:cNvSpPr/>
          <p:nvPr/>
        </p:nvSpPr>
        <p:spPr>
          <a:xfrm>
            <a:off x="7500020" y="10098323"/>
            <a:ext cx="8269458" cy="395559"/>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Conclusion: Limitations and Takeaways"/>
          <p:cNvSpPr txBox="1"/>
          <p:nvPr>
            <p:ph type="body" sz="half" idx="1"/>
          </p:nvPr>
        </p:nvSpPr>
        <p:spPr>
          <a:prstGeom prst="rect">
            <a:avLst/>
          </a:prstGeom>
        </p:spPr>
        <p:txBody>
          <a:bodyPr/>
          <a:lstStyle/>
          <a:p>
            <a:pPr/>
            <a:r>
              <a:t>Conclusion: Limitations and Takeaways</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Limitations"/>
          <p:cNvSpPr txBox="1"/>
          <p:nvPr>
            <p:ph type="title"/>
          </p:nvPr>
        </p:nvSpPr>
        <p:spPr>
          <a:prstGeom prst="rect">
            <a:avLst/>
          </a:prstGeom>
        </p:spPr>
        <p:txBody>
          <a:bodyPr/>
          <a:lstStyle/>
          <a:p>
            <a:pPr/>
            <a:r>
              <a:t>Limitations</a:t>
            </a:r>
          </a:p>
        </p:txBody>
      </p:sp>
      <p:sp>
        <p:nvSpPr>
          <p:cNvPr id="337" name="Recognizing Constraints and Future Researc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Recognizing Constraints and Future Research</a:t>
            </a:r>
          </a:p>
        </p:txBody>
      </p:sp>
      <p:sp>
        <p:nvSpPr>
          <p:cNvPr id="338" name="Our research is still limited in size and need more time to explore the details.…"/>
          <p:cNvSpPr txBox="1"/>
          <p:nvPr>
            <p:ph type="body" idx="1"/>
          </p:nvPr>
        </p:nvSpPr>
        <p:spPr>
          <a:prstGeom prst="rect">
            <a:avLst/>
          </a:prstGeom>
        </p:spPr>
        <p:txBody>
          <a:bodyPr/>
          <a:lstStyle/>
          <a:p>
            <a:pPr/>
            <a:r>
              <a:t>Our research is still limited in size and need more time to explore the details.</a:t>
            </a:r>
          </a:p>
          <a:p>
            <a:pPr/>
            <a:r>
              <a:t>We need to train a </a:t>
            </a:r>
            <a:r>
              <a:rPr b="1" u="sng"/>
              <a:t>larger model</a:t>
            </a:r>
            <a:r>
              <a:t> with </a:t>
            </a:r>
            <a:r>
              <a:rPr b="1" u="sng"/>
              <a:t>more data examples</a:t>
            </a:r>
            <a:r>
              <a:t>.</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 name="Conclusion"/>
          <p:cNvSpPr txBox="1"/>
          <p:nvPr>
            <p:ph type="title"/>
          </p:nvPr>
        </p:nvSpPr>
        <p:spPr>
          <a:prstGeom prst="rect">
            <a:avLst/>
          </a:prstGeom>
        </p:spPr>
        <p:txBody>
          <a:bodyPr/>
          <a:lstStyle/>
          <a:p>
            <a:pPr/>
            <a:r>
              <a:t>Conclusion</a:t>
            </a:r>
          </a:p>
        </p:txBody>
      </p:sp>
      <p:sp>
        <p:nvSpPr>
          <p:cNvPr id="341" name="Summarizing Key Takeaway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Summarizing Key Takeaways</a:t>
            </a:r>
          </a:p>
        </p:txBody>
      </p:sp>
      <p:sp>
        <p:nvSpPr>
          <p:cNvPr id="342" name="Estimating data quality with model based metrics is time consuming.…"/>
          <p:cNvSpPr txBox="1"/>
          <p:nvPr>
            <p:ph type="body" idx="1"/>
          </p:nvPr>
        </p:nvSpPr>
        <p:spPr>
          <a:prstGeom prst="rect">
            <a:avLst/>
          </a:prstGeom>
        </p:spPr>
        <p:txBody>
          <a:bodyPr/>
          <a:lstStyle/>
          <a:p>
            <a:pPr/>
            <a:r>
              <a:t>Estimating data quality with model based metrics is time consuming. </a:t>
            </a:r>
          </a:p>
          <a:p>
            <a:pPr/>
            <a:r>
              <a:t>Training dynamics can provide a better estimation for data quality.</a:t>
            </a:r>
          </a:p>
          <a:p>
            <a:pPr/>
            <a:r>
              <a:t>Selecting data in the middle can boost model performance and stabilize training by addressing data complexity.</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Introduction: Why Data Selection"/>
          <p:cNvSpPr txBox="1"/>
          <p:nvPr>
            <p:ph type="body" sz="half" idx="1"/>
          </p:nvPr>
        </p:nvSpPr>
        <p:spPr>
          <a:prstGeom prst="rect">
            <a:avLst/>
          </a:prstGeom>
        </p:spPr>
        <p:txBody>
          <a:bodyPr/>
          <a:lstStyle/>
          <a:p>
            <a:pPr/>
            <a:r>
              <a:t>Introduction: Why Data Selection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Introduction"/>
          <p:cNvSpPr txBox="1"/>
          <p:nvPr>
            <p:ph type="title"/>
          </p:nvPr>
        </p:nvSpPr>
        <p:spPr>
          <a:prstGeom prst="rect">
            <a:avLst/>
          </a:prstGeom>
        </p:spPr>
        <p:txBody>
          <a:bodyPr/>
          <a:lstStyle/>
          <a:p>
            <a:pPr/>
            <a:r>
              <a:t>Introduction</a:t>
            </a:r>
          </a:p>
        </p:txBody>
      </p:sp>
      <p:sp>
        <p:nvSpPr>
          <p:cNvPr id="164" name="The Importance of Quality Data in Large Language Models (LLM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The Importance of Quality Data in Large Language Models (LLMs)</a:t>
            </a:r>
          </a:p>
        </p:txBody>
      </p:sp>
      <p:pic>
        <p:nvPicPr>
          <p:cNvPr id="165" name="FgvSeKy2NoFaBF-BA3pO6esfT2LTiq1PNHy5ooxIuoJ1dYQrXG-szuQWOetFliPtzrHP8nj06IS1_tgc2DJwhFRDRvMqQ-FJNV0-GINAwBU0f0q9E5xyuTaagb76Dc1iahqElQ9iWHy0DGFVCx8oNQwQQA=s2048.png" descr="FgvSeKy2NoFaBF-BA3pO6esfT2LTiq1PNHy5ooxIuoJ1dYQrXG-szuQWOetFliPtzrHP8nj06IS1_tgc2DJwhFRDRvMqQ-FJNV0-GINAwBU0f0q9E5xyuTaagb76Dc1iahqElQ9iWHy0DGFVCx8oNQwQQA=s2048.png"/>
          <p:cNvPicPr>
            <a:picLocks noChangeAspect="1"/>
          </p:cNvPicPr>
          <p:nvPr/>
        </p:nvPicPr>
        <p:blipFill>
          <a:blip r:embed="rId3">
            <a:extLst/>
          </a:blip>
          <a:stretch>
            <a:fillRect/>
          </a:stretch>
        </p:blipFill>
        <p:spPr>
          <a:xfrm>
            <a:off x="331702" y="3246770"/>
            <a:ext cx="16215636" cy="10259480"/>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Introduction"/>
          <p:cNvSpPr txBox="1"/>
          <p:nvPr>
            <p:ph type="title"/>
          </p:nvPr>
        </p:nvSpPr>
        <p:spPr>
          <a:prstGeom prst="rect">
            <a:avLst/>
          </a:prstGeom>
        </p:spPr>
        <p:txBody>
          <a:bodyPr/>
          <a:lstStyle/>
          <a:p>
            <a:pPr/>
            <a:r>
              <a:t>Introduction</a:t>
            </a:r>
          </a:p>
        </p:txBody>
      </p:sp>
      <p:sp>
        <p:nvSpPr>
          <p:cNvPr id="170" name="The Importance of Quality Data in LLM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The Importance of Quality Data in LLMs</a:t>
            </a:r>
          </a:p>
        </p:txBody>
      </p:sp>
      <p:pic>
        <p:nvPicPr>
          <p:cNvPr id="171" name="DIHh6djL8XQRYwkBT3B9ZoSaWCCyjN0yXJ5ExVlpeStRsL56n8UxxAPPQ7yFNLReWSqLPhTwlccNcSQepqFjlQ6oHKVAaM-Olk0tSZgSzKPTWnGfs0SDQ8vk0lgBfRd3xS50cr5t7dGFzgsKKFnrdatnjA=s2048.png" descr="DIHh6djL8XQRYwkBT3B9ZoSaWCCyjN0yXJ5ExVlpeStRsL56n8UxxAPPQ7yFNLReWSqLPhTwlccNcSQepqFjlQ6oHKVAaM-Olk0tSZgSzKPTWnGfs0SDQ8vk0lgBfRd3xS50cr5t7dGFzgsKKFnrdatnjA=s2048.png"/>
          <p:cNvPicPr>
            <a:picLocks noChangeAspect="1"/>
          </p:cNvPicPr>
          <p:nvPr/>
        </p:nvPicPr>
        <p:blipFill>
          <a:blip r:embed="rId3">
            <a:extLst/>
          </a:blip>
          <a:stretch>
            <a:fillRect/>
          </a:stretch>
        </p:blipFill>
        <p:spPr>
          <a:xfrm>
            <a:off x="-73882" y="3205473"/>
            <a:ext cx="16988178" cy="10342072"/>
          </a:xfrm>
          <a:prstGeom prst="rect">
            <a:avLst/>
          </a:prstGeom>
          <a:ln w="12700">
            <a:miter lim="400000"/>
          </a:ln>
        </p:spPr>
      </p:pic>
      <p:sp>
        <p:nvSpPr>
          <p:cNvPr id="172" name="Smaller Model with high quality data can achieve better performance."/>
          <p:cNvSpPr txBox="1"/>
          <p:nvPr/>
        </p:nvSpPr>
        <p:spPr>
          <a:xfrm>
            <a:off x="16745010" y="5962730"/>
            <a:ext cx="7050721" cy="154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3266">
                <a:solidFill>
                  <a:srgbClr val="FF0000"/>
                </a:solidFill>
                <a:latin typeface="Arial"/>
                <a:ea typeface="Arial"/>
                <a:cs typeface="Arial"/>
                <a:sym typeface="Arial"/>
              </a:defRPr>
            </a:pPr>
            <a:r>
              <a:t>Smaller Model with </a:t>
            </a:r>
            <a:r>
              <a:rPr b="1" u="sng"/>
              <a:t>high quality data</a:t>
            </a:r>
            <a:r>
              <a:t> can achieve better performance.  </a:t>
            </a:r>
            <a:endParaRPr>
              <a:solidFill>
                <a:srgbClr val="000000"/>
              </a:solidFill>
              <a:latin typeface="Times Roman"/>
              <a:ea typeface="Times Roman"/>
              <a:cs typeface="Times Roman"/>
              <a:sym typeface="Times Roman"/>
            </a:endParaRPr>
          </a:p>
        </p:txBody>
      </p:sp>
      <p:sp>
        <p:nvSpPr>
          <p:cNvPr id="173" name="矩形"/>
          <p:cNvSpPr/>
          <p:nvPr/>
        </p:nvSpPr>
        <p:spPr>
          <a:xfrm>
            <a:off x="7929677" y="7016678"/>
            <a:ext cx="3654066" cy="476322"/>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74" name="矩形"/>
          <p:cNvSpPr/>
          <p:nvPr/>
        </p:nvSpPr>
        <p:spPr>
          <a:xfrm>
            <a:off x="7929677" y="9900083"/>
            <a:ext cx="3654066" cy="476322"/>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75" name="矩形"/>
          <p:cNvSpPr/>
          <p:nvPr/>
        </p:nvSpPr>
        <p:spPr>
          <a:xfrm>
            <a:off x="7792590" y="12783487"/>
            <a:ext cx="3654066" cy="476323"/>
          </a:xfrm>
          <a:prstGeom prst="rect">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76" name="Both quantity and quality are important for language model training."/>
          <p:cNvSpPr txBox="1"/>
          <p:nvPr/>
        </p:nvSpPr>
        <p:spPr>
          <a:xfrm>
            <a:off x="16745010" y="9363543"/>
            <a:ext cx="7307136" cy="154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3266">
                <a:solidFill>
                  <a:srgbClr val="FF0000"/>
                </a:solidFill>
                <a:latin typeface="Arial"/>
                <a:ea typeface="Arial"/>
                <a:cs typeface="Arial"/>
                <a:sym typeface="Arial"/>
              </a:defRPr>
            </a:pPr>
            <a:r>
              <a:t>Both </a:t>
            </a:r>
            <a:r>
              <a:rPr b="1" u="sng"/>
              <a:t>quantity and quality</a:t>
            </a:r>
            <a:r>
              <a:t> are important for language model training.</a:t>
            </a:r>
            <a:endParaRPr>
              <a:solidFill>
                <a:srgbClr val="000000"/>
              </a:solidFill>
              <a:latin typeface="Times Roman"/>
              <a:ea typeface="Times Roman"/>
              <a:cs typeface="Times Roman"/>
              <a:sym typeface="Times Roman"/>
            </a:endParaRP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Introduction"/>
          <p:cNvSpPr txBox="1"/>
          <p:nvPr>
            <p:ph type="title"/>
          </p:nvPr>
        </p:nvSpPr>
        <p:spPr>
          <a:prstGeom prst="rect">
            <a:avLst/>
          </a:prstGeom>
        </p:spPr>
        <p:txBody>
          <a:bodyPr/>
          <a:lstStyle/>
          <a:p>
            <a:pPr/>
            <a:r>
              <a:t>Introduction</a:t>
            </a:r>
          </a:p>
        </p:txBody>
      </p:sp>
      <p:sp>
        <p:nvSpPr>
          <p:cNvPr id="181" name="The Challenges in Data Selection of Quality Data in LLM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The Challenges in Data Selection of Quality Data in LLMs</a:t>
            </a:r>
          </a:p>
        </p:txBody>
      </p:sp>
      <p:sp>
        <p:nvSpPr>
          <p:cNvPr id="182" name="There are many challenges in handling biased and noisy data, computation scale is the most significant one in LLM Training. We need scalable method."/>
          <p:cNvSpPr txBox="1"/>
          <p:nvPr>
            <p:ph type="body" idx="1"/>
          </p:nvPr>
        </p:nvSpPr>
        <p:spPr>
          <a:prstGeom prst="rect">
            <a:avLst/>
          </a:prstGeom>
        </p:spPr>
        <p:txBody>
          <a:bodyPr/>
          <a:lstStyle/>
          <a:p>
            <a:pPr/>
            <a:r>
              <a:t>There are many challenges in handling biased and noisy data, </a:t>
            </a:r>
            <a:r>
              <a:rPr b="1" u="sng"/>
              <a:t>computation scale</a:t>
            </a:r>
            <a:r>
              <a:t> is the most significant one in LLM Training. We need </a:t>
            </a:r>
            <a:r>
              <a:rPr b="1" u="sng"/>
              <a:t>scalable</a:t>
            </a:r>
            <a:r>
              <a:t> method.</a:t>
            </a:r>
          </a:p>
        </p:txBody>
      </p:sp>
      <p:pic>
        <p:nvPicPr>
          <p:cNvPr id="183" name="fBmc3X_Vyd7dwZRw9wkVtsAxQIpNY_JrDhAt7_ap50gW2ankE0Y-pUdO_OCFHbocz8naiwClk-twBmI2Yu1OdtOB5QgJtG9NPq3PsVBehalMSl7xnLuHnyXkIcaOQVSY22Sc49POhGKHXcYvdXJ2_Adi1w=s2048.png" descr="fBmc3X_Vyd7dwZRw9wkVtsAxQIpNY_JrDhAt7_ap50gW2ankE0Y-pUdO_OCFHbocz8naiwClk-twBmI2Yu1OdtOB5QgJtG9NPq3PsVBehalMSl7xnLuHnyXkIcaOQVSY22Sc49POhGKHXcYvdXJ2_Adi1w=s2048.png"/>
          <p:cNvPicPr>
            <a:picLocks noChangeAspect="1"/>
          </p:cNvPicPr>
          <p:nvPr/>
        </p:nvPicPr>
        <p:blipFill>
          <a:blip r:embed="rId3">
            <a:extLst/>
          </a:blip>
          <a:stretch>
            <a:fillRect/>
          </a:stretch>
        </p:blipFill>
        <p:spPr>
          <a:xfrm>
            <a:off x="11878419" y="6730885"/>
            <a:ext cx="12344829" cy="6963971"/>
          </a:xfrm>
          <a:prstGeom prst="rect">
            <a:avLst/>
          </a:prstGeom>
          <a:ln w="12700">
            <a:miter lim="400000"/>
          </a:ln>
        </p:spPr>
      </p:pic>
      <p:pic>
        <p:nvPicPr>
          <p:cNvPr id="184" name="07bAeZ7s84S38I1eXzJvSYxHPnLjklVhmkAye8BEXCNpgbYTvZ_vQRAQ3iDxksOhjFJkD3CZFhQJ-YkmTUMj8CMkH0P13UOaL4_MM3v2SNsHhenPMt9i0meKiA9IwHU0oNFtUPgKDROHDKn6j-LgiP01kA=s2048.png" descr="07bAeZ7s84S38I1eXzJvSYxHPnLjklVhmkAye8BEXCNpgbYTvZ_vQRAQ3iDxksOhjFJkD3CZFhQJ-YkmTUMj8CMkH0P13UOaL4_MM3v2SNsHhenPMt9i0meKiA9IwHU0oNFtUPgKDROHDKn6j-LgiP01kA=s2048.png"/>
          <p:cNvPicPr>
            <a:picLocks noChangeAspect="1"/>
          </p:cNvPicPr>
          <p:nvPr/>
        </p:nvPicPr>
        <p:blipFill>
          <a:blip r:embed="rId4">
            <a:extLst/>
          </a:blip>
          <a:stretch>
            <a:fillRect/>
          </a:stretch>
        </p:blipFill>
        <p:spPr>
          <a:xfrm>
            <a:off x="184983" y="5796383"/>
            <a:ext cx="11318853" cy="778535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Introduction"/>
          <p:cNvSpPr txBox="1"/>
          <p:nvPr>
            <p:ph type="title"/>
          </p:nvPr>
        </p:nvSpPr>
        <p:spPr>
          <a:prstGeom prst="rect">
            <a:avLst/>
          </a:prstGeom>
        </p:spPr>
        <p:txBody>
          <a:bodyPr/>
          <a:lstStyle/>
          <a:p>
            <a:pPr/>
            <a:r>
              <a:t>Introduction</a:t>
            </a:r>
          </a:p>
        </p:txBody>
      </p:sp>
      <p:sp>
        <p:nvSpPr>
          <p:cNvPr id="189" name="The Challenges in Data Selection of Quality Data in LLM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The Challenges in Data Selection of Quality Data in LLMs</a:t>
            </a:r>
          </a:p>
        </p:txBody>
      </p:sp>
      <p:sp>
        <p:nvSpPr>
          <p:cNvPr id="190" name="Another potential challenge is the various sources of training data.  We need automatic instead of rule-based heuristics to select data."/>
          <p:cNvSpPr txBox="1"/>
          <p:nvPr>
            <p:ph type="body" idx="1"/>
          </p:nvPr>
        </p:nvSpPr>
        <p:spPr>
          <a:prstGeom prst="rect">
            <a:avLst/>
          </a:prstGeom>
        </p:spPr>
        <p:txBody>
          <a:bodyPr/>
          <a:lstStyle/>
          <a:p>
            <a:pPr/>
            <a:r>
              <a:t>Another potential challenge is the various sources of training data.  We need </a:t>
            </a:r>
            <a:r>
              <a:rPr b="1" u="sng"/>
              <a:t>automatic</a:t>
            </a:r>
            <a:r>
              <a:t> instead of rule-based heuristics to select data.</a:t>
            </a:r>
          </a:p>
        </p:txBody>
      </p:sp>
      <p:pic>
        <p:nvPicPr>
          <p:cNvPr id="191" name="G8SulVitwuApepwwIxqV736krfNSPvwbg1DcsvfHmIDR_CCLMO9hOGaHjE5FmYi1SBhDO_1JxA2dAJxeCG0S-mLaOj-L-TwqgjO31_Z1aSYLDZZCQL3WVOWgEAw31zsSawPngBA6A3tY8QegYsoxz5vIuQ=s2048.png" descr="G8SulVitwuApepwwIxqV736krfNSPvwbg1DcsvfHmIDR_CCLMO9hOGaHjE5FmYi1SBhDO_1JxA2dAJxeCG0S-mLaOj-L-TwqgjO31_Z1aSYLDZZCQL3WVOWgEAw31zsSawPngBA6A3tY8QegYsoxz5vIuQ=s2048.png"/>
          <p:cNvPicPr>
            <a:picLocks noChangeAspect="1"/>
          </p:cNvPicPr>
          <p:nvPr/>
        </p:nvPicPr>
        <p:blipFill>
          <a:blip r:embed="rId3">
            <a:extLst/>
          </a:blip>
          <a:stretch>
            <a:fillRect/>
          </a:stretch>
        </p:blipFill>
        <p:spPr>
          <a:xfrm>
            <a:off x="663643" y="5990246"/>
            <a:ext cx="11136881" cy="7524286"/>
          </a:xfrm>
          <a:prstGeom prst="rect">
            <a:avLst/>
          </a:prstGeom>
          <a:ln w="12700">
            <a:miter lim="400000"/>
          </a:ln>
        </p:spPr>
      </p:pic>
      <p:sp>
        <p:nvSpPr>
          <p:cNvPr id="192" name="Newer datasets are typically built from Common Crawl, a periodic internet-wide snapshot ."/>
          <p:cNvSpPr txBox="1"/>
          <p:nvPr/>
        </p:nvSpPr>
        <p:spPr>
          <a:xfrm>
            <a:off x="12646638" y="8148929"/>
            <a:ext cx="11382168" cy="153582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3266">
                <a:solidFill>
                  <a:srgbClr val="000000"/>
                </a:solidFill>
                <a:latin typeface="Arial"/>
                <a:ea typeface="Arial"/>
                <a:cs typeface="Arial"/>
                <a:sym typeface="Arial"/>
              </a:defRPr>
            </a:pPr>
            <a:r>
              <a:t>Newer datasets are typically built from Common Crawl, a </a:t>
            </a:r>
            <a:r>
              <a:rPr b="1" u="sng"/>
              <a:t>periodic internet-wide snapshot .</a:t>
            </a:r>
            <a:endParaRPr b="1" u="sng"/>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Method: Measuring Data Quality"/>
          <p:cNvSpPr txBox="1"/>
          <p:nvPr>
            <p:ph type="body" sz="half" idx="1"/>
          </p:nvPr>
        </p:nvSpPr>
        <p:spPr>
          <a:prstGeom prst="rect">
            <a:avLst/>
          </a:prstGeom>
        </p:spPr>
        <p:txBody>
          <a:bodyPr/>
          <a:lstStyle/>
          <a:p>
            <a:pPr/>
            <a:r>
              <a:t>Method: Measuring Data Quality</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Method"/>
          <p:cNvSpPr txBox="1"/>
          <p:nvPr>
            <p:ph type="title"/>
          </p:nvPr>
        </p:nvSpPr>
        <p:spPr>
          <a:prstGeom prst="rect">
            <a:avLst/>
          </a:prstGeom>
        </p:spPr>
        <p:txBody>
          <a:bodyPr/>
          <a:lstStyle/>
          <a:p>
            <a:pPr/>
            <a:r>
              <a:t>Method</a:t>
            </a:r>
          </a:p>
        </p:txBody>
      </p:sp>
      <p:sp>
        <p:nvSpPr>
          <p:cNvPr id="199" name="Perplexity-Based Data Quality Estim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25500">
              <a:defRPr sz="5500">
                <a:solidFill>
                  <a:srgbClr val="929292"/>
                </a:solidFill>
              </a:defRPr>
            </a:lvl1pPr>
          </a:lstStyle>
          <a:p>
            <a:pPr/>
            <a:r>
              <a:t>Perplexity-Based Data Quality Estimation</a:t>
            </a:r>
          </a:p>
        </p:txBody>
      </p:sp>
      <p:pic>
        <p:nvPicPr>
          <p:cNvPr id="200" name="图像" descr="图像"/>
          <p:cNvPicPr>
            <a:picLocks noChangeAspect="1"/>
          </p:cNvPicPr>
          <p:nvPr/>
        </p:nvPicPr>
        <p:blipFill>
          <a:blip r:embed="rId3">
            <a:extLst/>
          </a:blip>
          <a:stretch>
            <a:fillRect/>
          </a:stretch>
        </p:blipFill>
        <p:spPr>
          <a:xfrm>
            <a:off x="1516080" y="4263578"/>
            <a:ext cx="19557468" cy="6476267"/>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